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5" r:id="rId2"/>
    <p:sldId id="320" r:id="rId3"/>
    <p:sldId id="321" r:id="rId4"/>
    <p:sldId id="262" r:id="rId5"/>
    <p:sldId id="326" r:id="rId6"/>
    <p:sldId id="328" r:id="rId7"/>
    <p:sldId id="329" r:id="rId8"/>
    <p:sldId id="264" r:id="rId9"/>
    <p:sldId id="265" r:id="rId10"/>
    <p:sldId id="323" r:id="rId11"/>
    <p:sldId id="324" r:id="rId12"/>
    <p:sldId id="325" r:id="rId13"/>
    <p:sldId id="263" r:id="rId14"/>
    <p:sldId id="266" r:id="rId15"/>
    <p:sldId id="268" r:id="rId16"/>
    <p:sldId id="267" r:id="rId17"/>
    <p:sldId id="269" r:id="rId18"/>
    <p:sldId id="270" r:id="rId19"/>
    <p:sldId id="330" r:id="rId20"/>
    <p:sldId id="272" r:id="rId21"/>
    <p:sldId id="273" r:id="rId22"/>
    <p:sldId id="274" r:id="rId23"/>
    <p:sldId id="275" r:id="rId24"/>
    <p:sldId id="276" r:id="rId25"/>
    <p:sldId id="277" r:id="rId26"/>
    <p:sldId id="278" r:id="rId27"/>
    <p:sldId id="279" r:id="rId28"/>
    <p:sldId id="331" r:id="rId29"/>
    <p:sldId id="333" r:id="rId30"/>
    <p:sldId id="332" r:id="rId31"/>
    <p:sldId id="307" r:id="rId32"/>
    <p:sldId id="308" r:id="rId33"/>
    <p:sldId id="309" r:id="rId34"/>
    <p:sldId id="310" r:id="rId35"/>
    <p:sldId id="311" r:id="rId36"/>
    <p:sldId id="312" r:id="rId37"/>
    <p:sldId id="313" r:id="rId38"/>
    <p:sldId id="314" r:id="rId39"/>
    <p:sldId id="315" r:id="rId40"/>
    <p:sldId id="316" r:id="rId41"/>
    <p:sldId id="280" r:id="rId42"/>
    <p:sldId id="281" r:id="rId43"/>
    <p:sldId id="282" r:id="rId44"/>
    <p:sldId id="283" r:id="rId45"/>
    <p:sldId id="284" r:id="rId46"/>
    <p:sldId id="285" r:id="rId47"/>
    <p:sldId id="286" r:id="rId48"/>
    <p:sldId id="287" r:id="rId49"/>
    <p:sldId id="288" r:id="rId50"/>
    <p:sldId id="289" r:id="rId51"/>
    <p:sldId id="290" r:id="rId52"/>
    <p:sldId id="291" r:id="rId53"/>
    <p:sldId id="292" r:id="rId54"/>
    <p:sldId id="293" r:id="rId55"/>
    <p:sldId id="294" r:id="rId56"/>
    <p:sldId id="298" r:id="rId57"/>
    <p:sldId id="300" r:id="rId58"/>
    <p:sldId id="302" r:id="rId59"/>
    <p:sldId id="317" r:id="rId60"/>
    <p:sldId id="318" r:id="rId61"/>
    <p:sldId id="319" r:id="rId62"/>
    <p:sldId id="304" r:id="rId6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88"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F440B769-8173-480D-97B7-5205B74E64C8}" type="datetimeFigureOut">
              <a:rPr lang="pt-BR" smtClean="0"/>
              <a:pPr/>
              <a:t>10/04/2016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AFED7D0-4FB9-4D68-BFE8-4D30269F011A}" type="slidenum">
              <a:rPr lang="pt-BR" smtClean="0"/>
              <a:pPr/>
              <a:t>‹nº›</a:t>
            </a:fld>
            <a:endParaRPr lang="pt-B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pt-BR" smtClean="0"/>
              <a:t>Clique para editar o título mestre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F440B769-8173-480D-97B7-5205B74E64C8}" type="datetimeFigureOut">
              <a:rPr lang="pt-BR" smtClean="0"/>
              <a:pPr/>
              <a:t>10/04/2016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AFED7D0-4FB9-4D68-BFE8-4D30269F011A}"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t-BR" smtClean="0"/>
              <a:t>Clique para editar o título mestre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F440B769-8173-480D-97B7-5205B74E64C8}" type="datetimeFigureOut">
              <a:rPr lang="pt-BR" smtClean="0"/>
              <a:pPr/>
              <a:t>10/04/2016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AFED7D0-4FB9-4D68-BFE8-4D30269F011A}"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F440B769-8173-480D-97B7-5205B74E64C8}" type="datetimeFigureOut">
              <a:rPr lang="pt-BR" smtClean="0"/>
              <a:pPr/>
              <a:t>10/04/2016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AFED7D0-4FB9-4D68-BFE8-4D30269F011A}"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95" name="Title 94"/>
          <p:cNvSpPr>
            <a:spLocks noGrp="1"/>
          </p:cNvSpPr>
          <p:nvPr>
            <p:ph type="title"/>
          </p:nvPr>
        </p:nvSpPr>
        <p:spPr>
          <a:xfrm>
            <a:off x="457200" y="4463568"/>
            <a:ext cx="8305800" cy="1143000"/>
          </a:xfrm>
        </p:spPr>
        <p:txBody>
          <a:bodyPr/>
          <a:lstStyle/>
          <a:p>
            <a:r>
              <a:rPr lang="pt-BR" smtClean="0"/>
              <a:t>Clique para editar o título mestre</a:t>
            </a:r>
            <a:endParaRPr lang="en-US"/>
          </a:p>
        </p:txBody>
      </p:sp>
      <p:sp>
        <p:nvSpPr>
          <p:cNvPr id="2" name="Date Placeholder 1"/>
          <p:cNvSpPr>
            <a:spLocks noGrp="1"/>
          </p:cNvSpPr>
          <p:nvPr>
            <p:ph type="dt" sz="half" idx="10"/>
          </p:nvPr>
        </p:nvSpPr>
        <p:spPr/>
        <p:txBody>
          <a:bodyPr/>
          <a:lstStyle/>
          <a:p>
            <a:fld id="{F440B769-8173-480D-97B7-5205B74E64C8}" type="datetimeFigureOut">
              <a:rPr lang="pt-BR" smtClean="0"/>
              <a:pPr/>
              <a:t>10/04/2016</a:t>
            </a:fld>
            <a:endParaRPr lang="pt-BR"/>
          </a:p>
        </p:txBody>
      </p:sp>
      <p:sp>
        <p:nvSpPr>
          <p:cNvPr id="91" name="Footer Placeholder 90"/>
          <p:cNvSpPr>
            <a:spLocks noGrp="1"/>
          </p:cNvSpPr>
          <p:nvPr>
            <p:ph type="ftr" sz="quarter" idx="11"/>
          </p:nvPr>
        </p:nvSpPr>
        <p:spPr/>
        <p:txBody>
          <a:bodyPr/>
          <a:lstStyle/>
          <a:p>
            <a:endParaRPr lang="pt-BR"/>
          </a:p>
        </p:txBody>
      </p:sp>
      <p:sp>
        <p:nvSpPr>
          <p:cNvPr id="92" name="Slide Number Placeholder 91"/>
          <p:cNvSpPr>
            <a:spLocks noGrp="1"/>
          </p:cNvSpPr>
          <p:nvPr>
            <p:ph type="sldNum" sz="quarter" idx="12"/>
          </p:nvPr>
        </p:nvSpPr>
        <p:spPr/>
        <p:txBody>
          <a:bodyPr/>
          <a:lstStyle/>
          <a:p>
            <a:fld id="{EAFED7D0-4FB9-4D68-BFE8-4D30269F011A}"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Date Placeholder 4"/>
          <p:cNvSpPr>
            <a:spLocks noGrp="1"/>
          </p:cNvSpPr>
          <p:nvPr>
            <p:ph type="dt" sz="half" idx="10"/>
          </p:nvPr>
        </p:nvSpPr>
        <p:spPr/>
        <p:txBody>
          <a:bodyPr/>
          <a:lstStyle/>
          <a:p>
            <a:fld id="{F440B769-8173-480D-97B7-5205B74E64C8}" type="datetimeFigureOut">
              <a:rPr lang="pt-BR" smtClean="0"/>
              <a:pPr/>
              <a:t>10/04/2016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AFED7D0-4FB9-4D68-BFE8-4D30269F011A}"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Date Placeholder 6"/>
          <p:cNvSpPr>
            <a:spLocks noGrp="1"/>
          </p:cNvSpPr>
          <p:nvPr>
            <p:ph type="dt" sz="half" idx="10"/>
          </p:nvPr>
        </p:nvSpPr>
        <p:spPr/>
        <p:txBody>
          <a:bodyPr/>
          <a:lstStyle/>
          <a:p>
            <a:fld id="{F440B769-8173-480D-97B7-5205B74E64C8}" type="datetimeFigureOut">
              <a:rPr lang="pt-BR" smtClean="0"/>
              <a:pPr/>
              <a:t>10/04/2016</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EAFED7D0-4FB9-4D68-BFE8-4D30269F011A}"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Date Placeholder 2"/>
          <p:cNvSpPr>
            <a:spLocks noGrp="1"/>
          </p:cNvSpPr>
          <p:nvPr>
            <p:ph type="dt" sz="half" idx="10"/>
          </p:nvPr>
        </p:nvSpPr>
        <p:spPr/>
        <p:txBody>
          <a:bodyPr/>
          <a:lstStyle/>
          <a:p>
            <a:fld id="{F440B769-8173-480D-97B7-5205B74E64C8}" type="datetimeFigureOut">
              <a:rPr lang="pt-BR" smtClean="0"/>
              <a:pPr/>
              <a:t>10/04/2016</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EAFED7D0-4FB9-4D68-BFE8-4D30269F011A}"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0B769-8173-480D-97B7-5205B74E64C8}" type="datetimeFigureOut">
              <a:rPr lang="pt-BR" smtClean="0"/>
              <a:pPr/>
              <a:t>10/04/2016</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EAFED7D0-4FB9-4D68-BFE8-4D30269F011A}"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F440B769-8173-480D-97B7-5205B74E64C8}" type="datetimeFigureOut">
              <a:rPr lang="pt-BR" smtClean="0"/>
              <a:pPr/>
              <a:t>10/04/2016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AFED7D0-4FB9-4D68-BFE8-4D30269F011A}" type="slidenum">
              <a:rPr lang="pt-BR" smtClean="0"/>
              <a:pPr/>
              <a:t>‹nº›</a:t>
            </a:fld>
            <a:endParaRPr lang="pt-B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pt-BR" smtClean="0"/>
              <a:t>Clique para editar o título mestre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a:p>
        </p:txBody>
      </p:sp>
      <p:sp>
        <p:nvSpPr>
          <p:cNvPr id="5" name="Date Placeholder 4"/>
          <p:cNvSpPr>
            <a:spLocks noGrp="1"/>
          </p:cNvSpPr>
          <p:nvPr>
            <p:ph type="dt" sz="half" idx="10"/>
          </p:nvPr>
        </p:nvSpPr>
        <p:spPr/>
        <p:txBody>
          <a:bodyPr/>
          <a:lstStyle/>
          <a:p>
            <a:fld id="{F440B769-8173-480D-97B7-5205B74E64C8}" type="datetimeFigureOut">
              <a:rPr lang="pt-BR" smtClean="0"/>
              <a:pPr/>
              <a:t>10/04/2016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AFED7D0-4FB9-4D68-BFE8-4D30269F011A}" type="slidenum">
              <a:rPr lang="pt-BR" smtClean="0"/>
              <a:pPr/>
              <a:t>‹nº›</a:t>
            </a:fld>
            <a:endParaRPr lang="pt-B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pt-BR" smtClean="0"/>
              <a:t>Clique para editar o título mestre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F440B769-8173-480D-97B7-5205B74E64C8}" type="datetimeFigureOut">
              <a:rPr lang="pt-BR" smtClean="0"/>
              <a:pPr/>
              <a:t>10/04/2016</a:t>
            </a:fld>
            <a:endParaRPr lang="pt-B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pt-B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EAFED7D0-4FB9-4D68-BFE8-4D30269F011A}" type="slidenum">
              <a:rPr lang="pt-BR" smtClean="0"/>
              <a:pPr/>
              <a:t>‹nº›</a:t>
            </a:fld>
            <a:endParaRPr lang="pt-B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E:\S&#227;o%20Judas%202016\CAPITU%2030%20--ULTIMO%20CAPITULO--.mp4"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pt.wikipedia.org/wiki/Ficheiro:Casimiro_de_Abreu.jpg" TargetMode="Externa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hyperlink" Target="http://pt.wikipedia.org/wiki/Ficheiro:Oswald_de_andrade_1920.jp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pt.wikipedia.org/wiki/Obra-prima" TargetMode="External"/><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2.bp.blogspot.com/_9z3h28--ceQ/Scjknzwk7dI/AAAAAAAAAEE/DAHKHXTcuMI/s1600-h/Mulder_Scully2-ArquivoX.jpg" TargetMode="Externa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hyperlink" Target="http://4.bp.blogspot.com/_9z3h28--ceQ/Scjktexc8SI/AAAAAAAAAEM/_z1HpyDB1WI/s1600-h/Simpsons-ArquivoX-Simpsons.jpg"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07504" y="2276872"/>
            <a:ext cx="4536504" cy="3539430"/>
          </a:xfrm>
          <a:prstGeom prst="rect">
            <a:avLst/>
          </a:prstGeom>
          <a:noFill/>
        </p:spPr>
        <p:txBody>
          <a:bodyPr wrap="square" rtlCol="0">
            <a:spAutoFit/>
          </a:bodyPr>
          <a:lstStyle/>
          <a:p>
            <a:r>
              <a:rPr lang="pt-BR" sz="2800" dirty="0" smtClean="0">
                <a:effectLst>
                  <a:outerShdw blurRad="38100" dist="38100" dir="2700000" algn="tl">
                    <a:srgbClr val="000000">
                      <a:alpha val="43137"/>
                    </a:srgbClr>
                  </a:outerShdw>
                </a:effectLst>
              </a:rPr>
              <a:t>Denotação e Conotação</a:t>
            </a:r>
          </a:p>
          <a:p>
            <a:endParaRPr lang="pt-BR" sz="2800" dirty="0">
              <a:effectLst>
                <a:outerShdw blurRad="38100" dist="38100" dir="2700000" algn="tl">
                  <a:srgbClr val="000000">
                    <a:alpha val="43137"/>
                  </a:srgbClr>
                </a:outerShdw>
              </a:effectLst>
            </a:endParaRPr>
          </a:p>
          <a:p>
            <a:r>
              <a:rPr lang="pt-BR" sz="2800" dirty="0" smtClean="0">
                <a:effectLst>
                  <a:outerShdw blurRad="38100" dist="38100" dir="2700000" algn="tl">
                    <a:srgbClr val="000000">
                      <a:alpha val="43137"/>
                    </a:srgbClr>
                  </a:outerShdw>
                </a:effectLst>
              </a:rPr>
              <a:t>Intertextualidade </a:t>
            </a:r>
          </a:p>
          <a:p>
            <a:endParaRPr lang="pt-BR" sz="2800" dirty="0">
              <a:effectLst>
                <a:outerShdw blurRad="38100" dist="38100" dir="2700000" algn="tl">
                  <a:srgbClr val="000000">
                    <a:alpha val="43137"/>
                  </a:srgbClr>
                </a:outerShdw>
              </a:effectLst>
            </a:endParaRPr>
          </a:p>
          <a:p>
            <a:r>
              <a:rPr lang="pt-BR" sz="2800" dirty="0" smtClean="0">
                <a:effectLst>
                  <a:outerShdw blurRad="38100" dist="38100" dir="2700000" algn="tl">
                    <a:srgbClr val="000000">
                      <a:alpha val="43137"/>
                    </a:srgbClr>
                  </a:outerShdw>
                </a:effectLst>
              </a:rPr>
              <a:t>Metalinguagem</a:t>
            </a:r>
          </a:p>
          <a:p>
            <a:endParaRPr lang="pt-BR" sz="2800" dirty="0" smtClean="0">
              <a:effectLst>
                <a:outerShdw blurRad="38100" dist="38100" dir="2700000" algn="tl">
                  <a:srgbClr val="000000">
                    <a:alpha val="43137"/>
                  </a:srgbClr>
                </a:outerShdw>
              </a:effectLst>
            </a:endParaRPr>
          </a:p>
          <a:p>
            <a:endParaRPr lang="pt-BR" sz="2800" dirty="0" smtClean="0">
              <a:effectLst>
                <a:outerShdw blurRad="38100" dist="38100" dir="2700000" algn="tl">
                  <a:srgbClr val="000000">
                    <a:alpha val="43137"/>
                  </a:srgbClr>
                </a:outerShdw>
              </a:effectLst>
            </a:endParaRPr>
          </a:p>
          <a:p>
            <a:pPr algn="r"/>
            <a:r>
              <a:rPr lang="pt-BR" sz="2000" i="1" dirty="0" smtClean="0">
                <a:effectLst>
                  <a:outerShdw blurRad="38100" dist="38100" dir="2700000" algn="tl">
                    <a:srgbClr val="000000">
                      <a:alpha val="43137"/>
                    </a:srgbClr>
                  </a:outerShdw>
                </a:effectLst>
              </a:rPr>
              <a:t>Prof. Luiz </a:t>
            </a:r>
            <a:r>
              <a:rPr lang="pt-BR" sz="2000" i="1" dirty="0" err="1" smtClean="0">
                <a:effectLst>
                  <a:outerShdw blurRad="38100" dist="38100" dir="2700000" algn="tl">
                    <a:srgbClr val="000000">
                      <a:alpha val="43137"/>
                    </a:srgbClr>
                  </a:outerShdw>
                </a:effectLst>
              </a:rPr>
              <a:t>Baronto</a:t>
            </a:r>
            <a:r>
              <a:rPr lang="pt-BR" sz="2000" i="1" dirty="0" smtClean="0">
                <a:effectLst>
                  <a:outerShdw blurRad="38100" dist="38100" dir="2700000" algn="tl">
                    <a:srgbClr val="000000">
                      <a:alpha val="43137"/>
                    </a:srgbClr>
                  </a:outerShdw>
                </a:effectLst>
              </a:rPr>
              <a:t> </a:t>
            </a:r>
            <a:endParaRPr lang="pt-BR" sz="20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273326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p:txBody>
          <a:bodyPr/>
          <a:lstStyle/>
          <a:p>
            <a:r>
              <a:rPr lang="pt-PT" smtClean="0"/>
              <a:t>Denotação e Conotação</a:t>
            </a:r>
          </a:p>
        </p:txBody>
      </p:sp>
      <p:sp>
        <p:nvSpPr>
          <p:cNvPr id="3" name="Espaço Reservado para Conteúdo 2"/>
          <p:cNvSpPr>
            <a:spLocks noGrp="1"/>
          </p:cNvSpPr>
          <p:nvPr>
            <p:ph idx="1"/>
          </p:nvPr>
        </p:nvSpPr>
        <p:spPr/>
        <p:txBody>
          <a:bodyPr>
            <a:normAutofit/>
          </a:bodyPr>
          <a:lstStyle/>
          <a:p>
            <a:pPr>
              <a:lnSpc>
                <a:spcPct val="90000"/>
              </a:lnSpc>
            </a:pPr>
            <a:r>
              <a:rPr lang="pt-PT" dirty="0" smtClean="0">
                <a:solidFill>
                  <a:srgbClr val="FF0000"/>
                </a:solidFill>
              </a:rPr>
              <a:t> </a:t>
            </a:r>
            <a:r>
              <a:rPr lang="pt-PT" dirty="0" smtClean="0">
                <a:solidFill>
                  <a:srgbClr val="FFFF00"/>
                </a:solidFill>
              </a:rPr>
              <a:t>O preço do </a:t>
            </a:r>
            <a:r>
              <a:rPr lang="pt-PT" i="1" dirty="0" smtClean="0">
                <a:solidFill>
                  <a:srgbClr val="FFFF00"/>
                </a:solidFill>
              </a:rPr>
              <a:t>pão</a:t>
            </a:r>
            <a:r>
              <a:rPr lang="pt-PT" dirty="0" smtClean="0">
                <a:solidFill>
                  <a:srgbClr val="FFFF00"/>
                </a:solidFill>
              </a:rPr>
              <a:t> aumentou. </a:t>
            </a:r>
          </a:p>
          <a:p>
            <a:pPr>
              <a:lnSpc>
                <a:spcPct val="90000"/>
              </a:lnSpc>
              <a:buFont typeface="Wingdings 2" pitchFamily="18" charset="2"/>
              <a:buNone/>
            </a:pPr>
            <a:r>
              <a:rPr lang="pt-PT" dirty="0" smtClean="0">
                <a:solidFill>
                  <a:srgbClr val="FFFF00"/>
                </a:solidFill>
              </a:rPr>
              <a:t>	 O atleta acabou a prova coberto de </a:t>
            </a:r>
            <a:r>
              <a:rPr lang="pt-PT" i="1" dirty="0" smtClean="0">
                <a:solidFill>
                  <a:srgbClr val="FFFF00"/>
                </a:solidFill>
              </a:rPr>
              <a:t>suor.</a:t>
            </a:r>
          </a:p>
          <a:p>
            <a:pPr>
              <a:lnSpc>
                <a:spcPct val="90000"/>
              </a:lnSpc>
              <a:buFont typeface="Wingdings 2" pitchFamily="18" charset="2"/>
              <a:buNone/>
            </a:pPr>
            <a:r>
              <a:rPr lang="pt-PT" sz="2200" dirty="0" smtClean="0"/>
              <a:t>	As palavras </a:t>
            </a:r>
            <a:r>
              <a:rPr lang="pt-PT" sz="2200" i="1" dirty="0" smtClean="0"/>
              <a:t>pão </a:t>
            </a:r>
            <a:r>
              <a:rPr lang="pt-PT" sz="2200" dirty="0" smtClean="0"/>
              <a:t>e</a:t>
            </a:r>
            <a:r>
              <a:rPr lang="pt-PT" sz="2200" i="1" dirty="0" smtClean="0"/>
              <a:t> suor </a:t>
            </a:r>
            <a:r>
              <a:rPr lang="pt-PT" sz="2200" dirty="0" smtClean="0"/>
              <a:t>apresentam respectivamente os sentidos de “alimento feito de farinha” e “secreção glandular”, isto é, o seu significado é encarado como realidade objetiva. </a:t>
            </a:r>
          </a:p>
          <a:p>
            <a:pPr>
              <a:lnSpc>
                <a:spcPct val="90000"/>
              </a:lnSpc>
            </a:pPr>
            <a:r>
              <a:rPr lang="pt-PT" dirty="0" smtClean="0">
                <a:solidFill>
                  <a:srgbClr val="FFFF00"/>
                </a:solidFill>
              </a:rPr>
              <a:t>Ganharás o </a:t>
            </a:r>
            <a:r>
              <a:rPr lang="pt-PT" i="1" dirty="0" smtClean="0">
                <a:solidFill>
                  <a:srgbClr val="FFFF00"/>
                </a:solidFill>
              </a:rPr>
              <a:t>pão</a:t>
            </a:r>
            <a:r>
              <a:rPr lang="pt-PT" dirty="0" smtClean="0">
                <a:solidFill>
                  <a:srgbClr val="FFFF00"/>
                </a:solidFill>
              </a:rPr>
              <a:t> com o </a:t>
            </a:r>
            <a:r>
              <a:rPr lang="pt-PT" i="1" dirty="0" smtClean="0">
                <a:solidFill>
                  <a:srgbClr val="FFFF00"/>
                </a:solidFill>
              </a:rPr>
              <a:t>suor</a:t>
            </a:r>
            <a:r>
              <a:rPr lang="pt-PT" dirty="0" smtClean="0">
                <a:solidFill>
                  <a:srgbClr val="FFFF00"/>
                </a:solidFill>
              </a:rPr>
              <a:t> do teu rosto! Assim nos foi imposto!</a:t>
            </a:r>
          </a:p>
          <a:p>
            <a:pPr>
              <a:lnSpc>
                <a:spcPct val="90000"/>
              </a:lnSpc>
              <a:buFont typeface="Wingdings 2" pitchFamily="18" charset="2"/>
              <a:buNone/>
            </a:pPr>
            <a:r>
              <a:rPr lang="pt-PT" sz="2200" dirty="0" smtClean="0"/>
              <a:t>	A palavra </a:t>
            </a:r>
            <a:r>
              <a:rPr lang="pt-PT" sz="2200" i="1" dirty="0" smtClean="0"/>
              <a:t>pão</a:t>
            </a:r>
            <a:r>
              <a:rPr lang="pt-PT" sz="2200" dirty="0" smtClean="0"/>
              <a:t> exprime a ideia de “sustento” e </a:t>
            </a:r>
            <a:r>
              <a:rPr lang="pt-PT" sz="2200" i="1" dirty="0" smtClean="0"/>
              <a:t>suor </a:t>
            </a:r>
            <a:r>
              <a:rPr lang="pt-PT" sz="2200" dirty="0" smtClean="0"/>
              <a:t>exprime a ideia de “esforço, sacrifício”. Apresenta implicações subjetivas, afetivas e sugestivas.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p:txBody>
          <a:bodyPr/>
          <a:lstStyle/>
          <a:p>
            <a:r>
              <a:rPr lang="pt-PT" smtClean="0"/>
              <a:t>Denotação e Conotação</a:t>
            </a:r>
          </a:p>
        </p:txBody>
      </p:sp>
      <p:sp>
        <p:nvSpPr>
          <p:cNvPr id="12291" name="Espaço Reservado para Conteúdo 2"/>
          <p:cNvSpPr>
            <a:spLocks noGrp="1"/>
          </p:cNvSpPr>
          <p:nvPr>
            <p:ph idx="1"/>
          </p:nvPr>
        </p:nvSpPr>
        <p:spPr/>
        <p:txBody>
          <a:bodyPr/>
          <a:lstStyle/>
          <a:p>
            <a:r>
              <a:rPr lang="pt-PT" smtClean="0"/>
              <a:t>Facilmente concluímos que os mesmos significantes (pão e suor) adquirem significados diferentes nos dois exemplos.</a:t>
            </a:r>
          </a:p>
          <a:p>
            <a:pPr marL="742950" lvl="1" indent="-285750"/>
            <a:r>
              <a:rPr lang="pt-PT" b="1" smtClean="0"/>
              <a:t>Denotação:</a:t>
            </a:r>
            <a:r>
              <a:rPr lang="pt-PT" smtClean="0"/>
              <a:t> significado objetivo e essencial da palavra, analisável fora do discurso. Própria de textos em que predomina a função informativa.</a:t>
            </a:r>
          </a:p>
          <a:p>
            <a:pPr marL="742950" lvl="1" indent="-285750"/>
            <a:r>
              <a:rPr lang="pt-PT" b="1" smtClean="0"/>
              <a:t>Conotação:</a:t>
            </a:r>
            <a:r>
              <a:rPr lang="pt-PT" smtClean="0"/>
              <a:t> conjunto de significados secundários atribuíveis a uma palavra, com valores subjetivos, emotivos e afetivos, variáveis de falante para falante. É mais utilizada na linguagem literária.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p:cNvSpPr>
            <a:spLocks noGrp="1"/>
          </p:cNvSpPr>
          <p:nvPr>
            <p:ph type="title"/>
          </p:nvPr>
        </p:nvSpPr>
        <p:spPr/>
        <p:txBody>
          <a:bodyPr/>
          <a:lstStyle/>
          <a:p>
            <a:r>
              <a:rPr lang="pt-PT" smtClean="0"/>
              <a:t>Denotação e Conotação</a:t>
            </a:r>
          </a:p>
        </p:txBody>
      </p:sp>
      <p:graphicFrame>
        <p:nvGraphicFramePr>
          <p:cNvPr id="13337" name="Group 25"/>
          <p:cNvGraphicFramePr>
            <a:graphicFrameLocks noGrp="1"/>
          </p:cNvGraphicFramePr>
          <p:nvPr>
            <p:ph idx="1"/>
          </p:nvPr>
        </p:nvGraphicFramePr>
        <p:xfrm>
          <a:off x="468313" y="2492375"/>
          <a:ext cx="8218487" cy="3294063"/>
        </p:xfrm>
        <a:graphic>
          <a:graphicData uri="http://schemas.openxmlformats.org/drawingml/2006/table">
            <a:tbl>
              <a:tblPr/>
              <a:tblGrid>
                <a:gridCol w="4110037"/>
                <a:gridCol w="4108450"/>
              </a:tblGrid>
              <a:tr h="5111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800" b="1" i="0" u="none" strike="noStrike" cap="none" normalizeH="0" baseline="0" smtClean="0">
                          <a:ln>
                            <a:noFill/>
                          </a:ln>
                          <a:solidFill>
                            <a:srgbClr val="FFFFFF"/>
                          </a:solidFill>
                          <a:effectLst/>
                          <a:latin typeface="Constantia" pitchFamily="18" charset="0"/>
                        </a:rPr>
                        <a:t>Denotação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800" b="1" i="0" u="none" strike="noStrike" cap="none" normalizeH="0" baseline="0" smtClean="0">
                          <a:ln>
                            <a:noFill/>
                          </a:ln>
                          <a:solidFill>
                            <a:srgbClr val="FFFFFF"/>
                          </a:solidFill>
                          <a:effectLst/>
                          <a:latin typeface="Constantia" pitchFamily="18" charset="0"/>
                        </a:rPr>
                        <a:t>Conotação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11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800" b="0" i="0" u="none" strike="noStrike" cap="none" normalizeH="0" baseline="0" smtClean="0">
                          <a:ln>
                            <a:noFill/>
                          </a:ln>
                          <a:solidFill>
                            <a:srgbClr val="000000"/>
                          </a:solidFill>
                          <a:effectLst/>
                          <a:latin typeface="Constantia" pitchFamily="18" charset="0"/>
                        </a:rPr>
                        <a:t>Significado estável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800" b="0" i="0" u="none" strike="noStrike" cap="none" normalizeH="0" baseline="0" smtClean="0">
                          <a:ln>
                            <a:noFill/>
                          </a:ln>
                          <a:solidFill>
                            <a:srgbClr val="000000"/>
                          </a:solidFill>
                          <a:effectLst/>
                          <a:latin typeface="Constantia" pitchFamily="18" charset="0"/>
                        </a:rPr>
                        <a:t>Significado dinâmico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511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800" b="0" i="0" u="none" strike="noStrike" cap="none" normalizeH="0" baseline="0" smtClean="0">
                          <a:ln>
                            <a:noFill/>
                          </a:ln>
                          <a:solidFill>
                            <a:srgbClr val="000000"/>
                          </a:solidFill>
                          <a:effectLst/>
                          <a:latin typeface="Constantia" pitchFamily="18" charset="0"/>
                        </a:rPr>
                        <a:t>Significado objetivo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800" b="0" i="0" u="none" strike="noStrike" cap="none" normalizeH="0" baseline="0" smtClean="0">
                          <a:ln>
                            <a:noFill/>
                          </a:ln>
                          <a:solidFill>
                            <a:srgbClr val="000000"/>
                          </a:solidFill>
                          <a:effectLst/>
                          <a:latin typeface="Constantia" pitchFamily="18" charset="0"/>
                        </a:rPr>
                        <a:t>Significado subjetivo, afetivo, sugestivo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879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800" b="0" i="0" u="none" strike="noStrike" cap="none" normalizeH="0" baseline="0" smtClean="0">
                          <a:ln>
                            <a:noFill/>
                          </a:ln>
                          <a:solidFill>
                            <a:srgbClr val="000000"/>
                          </a:solidFill>
                          <a:effectLst/>
                          <a:latin typeface="Constantia" pitchFamily="18" charset="0"/>
                        </a:rPr>
                        <a:t>Significado fixo (independente do contexto)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800" b="0" i="0" u="none" strike="noStrike" cap="none" normalizeH="0" baseline="0" smtClean="0">
                          <a:ln>
                            <a:noFill/>
                          </a:ln>
                          <a:solidFill>
                            <a:srgbClr val="000000"/>
                          </a:solidFill>
                          <a:effectLst/>
                          <a:latin typeface="Constantia" pitchFamily="18" charset="0"/>
                        </a:rPr>
                        <a:t>Significado volitivo (variável segundo o contexto)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881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800" b="0" i="0" u="none" strike="noStrike" cap="none" normalizeH="0" baseline="0" smtClean="0">
                          <a:ln>
                            <a:noFill/>
                          </a:ln>
                          <a:solidFill>
                            <a:srgbClr val="000000"/>
                          </a:solidFill>
                          <a:effectLst/>
                          <a:latin typeface="Constantia" pitchFamily="18" charset="0"/>
                        </a:rPr>
                        <a:t>Predomínio da função informativa da linguagem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800" b="0" i="0" u="none" strike="noStrike" cap="none" normalizeH="0" baseline="0" smtClean="0">
                          <a:ln>
                            <a:noFill/>
                          </a:ln>
                          <a:solidFill>
                            <a:srgbClr val="000000"/>
                          </a:solidFill>
                          <a:effectLst/>
                          <a:latin typeface="Constantia" pitchFamily="18" charset="0"/>
                        </a:rPr>
                        <a:t>Predomínio da função emotiva da linguagem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3528" y="332656"/>
            <a:ext cx="8496944" cy="6355586"/>
          </a:xfrm>
          <a:prstGeom prst="rect">
            <a:avLst/>
          </a:prstGeom>
          <a:noFill/>
        </p:spPr>
        <p:txBody>
          <a:bodyPr wrap="square" rtlCol="0">
            <a:spAutoFit/>
          </a:bodyPr>
          <a:lstStyle/>
          <a:p>
            <a:pPr algn="ctr"/>
            <a:r>
              <a:rPr lang="pt-BR" sz="3600" dirty="0" smtClean="0">
                <a:effectLst>
                  <a:outerShdw blurRad="38100" dist="38100" dir="2700000" algn="tl">
                    <a:srgbClr val="000000">
                      <a:alpha val="43137"/>
                    </a:srgbClr>
                  </a:outerShdw>
                </a:effectLst>
              </a:rPr>
              <a:t>Veja o exemplo a palavra corrente:  </a:t>
            </a:r>
          </a:p>
          <a:p>
            <a:r>
              <a:rPr lang="pt-BR" dirty="0" smtClean="0">
                <a:effectLst>
                  <a:outerShdw blurRad="38100" dist="38100" dir="2700000" algn="tl">
                    <a:srgbClr val="000000">
                      <a:alpha val="43137"/>
                    </a:srgbClr>
                  </a:outerShdw>
                </a:effectLst>
              </a:rPr>
              <a:t> </a:t>
            </a:r>
          </a:p>
          <a:p>
            <a:endParaRPr lang="pt-BR" dirty="0" smtClean="0">
              <a:effectLst>
                <a:outerShdw blurRad="38100" dist="38100" dir="2700000" algn="tl">
                  <a:srgbClr val="000000">
                    <a:alpha val="43137"/>
                  </a:srgbClr>
                </a:outerShdw>
              </a:effectLst>
            </a:endParaRPr>
          </a:p>
          <a:p>
            <a:pPr>
              <a:spcBef>
                <a:spcPts val="600"/>
              </a:spcBef>
              <a:spcAft>
                <a:spcPts val="600"/>
              </a:spcAft>
            </a:pPr>
            <a:r>
              <a:rPr lang="pt-BR" sz="2400" dirty="0" smtClean="0">
                <a:effectLst>
                  <a:outerShdw blurRad="38100" dist="38100" dir="2700000" algn="tl">
                    <a:srgbClr val="000000">
                      <a:alpha val="43137"/>
                    </a:srgbClr>
                  </a:outerShdw>
                </a:effectLst>
              </a:rPr>
              <a:t>cadeia de metal, grilhão (a corrente); </a:t>
            </a:r>
          </a:p>
          <a:p>
            <a:pPr>
              <a:spcBef>
                <a:spcPts val="600"/>
              </a:spcBef>
              <a:spcAft>
                <a:spcPts val="600"/>
              </a:spcAft>
            </a:pPr>
            <a:r>
              <a:rPr lang="pt-BR" sz="2400" dirty="0" smtClean="0">
                <a:effectLst>
                  <a:outerShdw blurRad="38100" dist="38100" dir="2700000" algn="tl">
                    <a:srgbClr val="000000">
                      <a:alpha val="43137"/>
                    </a:srgbClr>
                  </a:outerShdw>
                </a:effectLst>
              </a:rPr>
              <a:t>a água que corre (água corrente); </a:t>
            </a:r>
          </a:p>
          <a:p>
            <a:pPr>
              <a:spcBef>
                <a:spcPts val="600"/>
              </a:spcBef>
              <a:spcAft>
                <a:spcPts val="600"/>
              </a:spcAft>
            </a:pPr>
            <a:r>
              <a:rPr lang="pt-BR" sz="2400" dirty="0" smtClean="0">
                <a:effectLst>
                  <a:outerShdw blurRad="38100" dist="38100" dir="2700000" algn="tl">
                    <a:srgbClr val="000000">
                      <a:alpha val="43137"/>
                    </a:srgbClr>
                  </a:outerShdw>
                </a:effectLst>
              </a:rPr>
              <a:t>fácil, fluente (estilo corrente); </a:t>
            </a:r>
          </a:p>
          <a:p>
            <a:pPr>
              <a:spcBef>
                <a:spcPts val="600"/>
              </a:spcBef>
              <a:spcAft>
                <a:spcPts val="600"/>
              </a:spcAft>
            </a:pPr>
            <a:r>
              <a:rPr lang="pt-BR" sz="2400" dirty="0" smtClean="0">
                <a:effectLst>
                  <a:outerShdw blurRad="38100" dist="38100" dir="2700000" algn="tl">
                    <a:srgbClr val="000000">
                      <a:alpha val="43137"/>
                    </a:srgbClr>
                  </a:outerShdw>
                </a:effectLst>
              </a:rPr>
              <a:t>sabido de todos (fato corrente); </a:t>
            </a:r>
          </a:p>
          <a:p>
            <a:pPr>
              <a:spcBef>
                <a:spcPts val="600"/>
              </a:spcBef>
              <a:spcAft>
                <a:spcPts val="600"/>
              </a:spcAft>
            </a:pPr>
            <a:r>
              <a:rPr lang="pt-BR" sz="2400" dirty="0" smtClean="0">
                <a:effectLst>
                  <a:outerShdw blurRad="38100" dist="38100" dir="2700000" algn="tl">
                    <a:srgbClr val="000000">
                      <a:alpha val="43137"/>
                    </a:srgbClr>
                  </a:outerShdw>
                </a:effectLst>
              </a:rPr>
              <a:t>decurso de tempo (mês corrente); </a:t>
            </a:r>
          </a:p>
          <a:p>
            <a:pPr>
              <a:spcBef>
                <a:spcPts val="600"/>
              </a:spcBef>
              <a:spcAft>
                <a:spcPts val="600"/>
              </a:spcAft>
            </a:pPr>
            <a:r>
              <a:rPr lang="pt-BR" sz="2400" dirty="0" smtClean="0">
                <a:effectLst>
                  <a:outerShdw blurRad="38100" dist="38100" dir="2700000" algn="tl">
                    <a:srgbClr val="000000">
                      <a:alpha val="43137"/>
                    </a:srgbClr>
                  </a:outerShdw>
                </a:effectLst>
              </a:rPr>
              <a:t>circulação de ar (corrente de ar); </a:t>
            </a:r>
          </a:p>
          <a:p>
            <a:pPr>
              <a:spcBef>
                <a:spcPts val="600"/>
              </a:spcBef>
              <a:spcAft>
                <a:spcPts val="600"/>
              </a:spcAft>
            </a:pPr>
            <a:r>
              <a:rPr lang="pt-BR" sz="2400" dirty="0" smtClean="0">
                <a:effectLst>
                  <a:outerShdw blurRad="38100" dist="38100" dir="2700000" algn="tl">
                    <a:srgbClr val="000000">
                      <a:alpha val="43137"/>
                    </a:srgbClr>
                  </a:outerShdw>
                </a:effectLst>
              </a:rPr>
              <a:t>fluxo de água (corrente de água, corrente marinha); </a:t>
            </a:r>
          </a:p>
          <a:p>
            <a:pPr>
              <a:spcBef>
                <a:spcPts val="600"/>
              </a:spcBef>
              <a:spcAft>
                <a:spcPts val="600"/>
              </a:spcAft>
            </a:pPr>
            <a:r>
              <a:rPr lang="pt-BR" sz="2400" dirty="0" smtClean="0">
                <a:effectLst>
                  <a:outerShdw blurRad="38100" dist="38100" dir="2700000" algn="tl">
                    <a:srgbClr val="000000">
                      <a:alpha val="43137"/>
                    </a:srgbClr>
                  </a:outerShdw>
                </a:effectLst>
              </a:rPr>
              <a:t>fluxo de energia elétrica (corrente elétrica); </a:t>
            </a:r>
          </a:p>
          <a:p>
            <a:pPr>
              <a:spcBef>
                <a:spcPts val="600"/>
              </a:spcBef>
              <a:spcAft>
                <a:spcPts val="600"/>
              </a:spcAft>
            </a:pPr>
            <a:r>
              <a:rPr lang="pt-BR" sz="2400" dirty="0" smtClean="0">
                <a:effectLst>
                  <a:outerShdw blurRad="38100" dist="38100" dir="2700000" algn="tl">
                    <a:srgbClr val="000000">
                      <a:alpha val="43137"/>
                    </a:srgbClr>
                  </a:outerShdw>
                </a:effectLst>
              </a:rPr>
              <a:t>grupo de indivíduos que representam </a:t>
            </a:r>
            <a:r>
              <a:rPr lang="pt-BR" sz="2400" dirty="0" err="1" smtClean="0">
                <a:effectLst>
                  <a:outerShdw blurRad="38100" dist="38100" dir="2700000" algn="tl">
                    <a:srgbClr val="000000">
                      <a:alpha val="43137"/>
                    </a:srgbClr>
                  </a:outerShdw>
                </a:effectLst>
              </a:rPr>
              <a:t>idéias</a:t>
            </a:r>
            <a:r>
              <a:rPr lang="pt-BR" sz="2400" dirty="0" smtClean="0">
                <a:effectLst>
                  <a:outerShdw blurRad="38100" dist="38100" dir="2700000" algn="tl">
                    <a:srgbClr val="000000">
                      <a:alpha val="43137"/>
                    </a:srgbClr>
                  </a:outerShdw>
                </a:effectLst>
              </a:rPr>
              <a:t>, </a:t>
            </a:r>
          </a:p>
          <a:p>
            <a:pPr>
              <a:spcBef>
                <a:spcPts val="600"/>
              </a:spcBef>
              <a:spcAft>
                <a:spcPts val="600"/>
              </a:spcAft>
            </a:pPr>
            <a:r>
              <a:rPr lang="pt-BR" sz="2400" dirty="0" smtClean="0">
                <a:effectLst>
                  <a:outerShdw blurRad="38100" dist="38100" dir="2700000" algn="tl">
                    <a:srgbClr val="000000">
                      <a:alpha val="43137"/>
                    </a:srgbClr>
                  </a:outerShdw>
                </a:effectLst>
              </a:rPr>
              <a:t>tendências, opiniões (corrente literária) etc. </a:t>
            </a:r>
            <a:endParaRPr lang="pt-B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4786778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95536" y="404664"/>
            <a:ext cx="8424936" cy="6001643"/>
          </a:xfrm>
          <a:prstGeom prst="rect">
            <a:avLst/>
          </a:prstGeom>
          <a:noFill/>
        </p:spPr>
        <p:txBody>
          <a:bodyPr wrap="square" rtlCol="0">
            <a:spAutoFit/>
          </a:bodyPr>
          <a:lstStyle/>
          <a:p>
            <a:r>
              <a:rPr lang="pt-BR" dirty="0" smtClean="0"/>
              <a:t>1</a:t>
            </a:r>
            <a:r>
              <a:rPr lang="pt-BR" sz="2400" dirty="0" smtClean="0"/>
              <a:t>.“A </a:t>
            </a:r>
            <a:r>
              <a:rPr lang="pt-BR" sz="2400" b="1" u="sng" dirty="0" smtClean="0"/>
              <a:t>corrente</a:t>
            </a:r>
            <a:r>
              <a:rPr lang="pt-BR" sz="2400" dirty="0" smtClean="0"/>
              <a:t> marítima não manteve o </a:t>
            </a:r>
            <a:r>
              <a:rPr lang="pt-BR" sz="2400" b="1" u="sng" dirty="0" smtClean="0"/>
              <a:t>barco</a:t>
            </a:r>
            <a:r>
              <a:rPr lang="pt-BR" sz="2400" dirty="0" smtClean="0"/>
              <a:t> na rota. 	</a:t>
            </a:r>
          </a:p>
          <a:p>
            <a:endParaRPr lang="pt-BR" sz="2400" dirty="0" smtClean="0"/>
          </a:p>
          <a:p>
            <a:endParaRPr lang="pt-BR" sz="2400" dirty="0" smtClean="0"/>
          </a:p>
          <a:p>
            <a:endParaRPr lang="pt-BR" sz="2400" dirty="0" smtClean="0"/>
          </a:p>
          <a:p>
            <a:r>
              <a:rPr lang="pt-BR" sz="2400" dirty="0" smtClean="0"/>
              <a:t>2.   “A gente vai contra a </a:t>
            </a:r>
            <a:r>
              <a:rPr lang="pt-BR" sz="2400" b="1" u="sng" dirty="0" smtClean="0"/>
              <a:t>corrente</a:t>
            </a:r>
            <a:r>
              <a:rPr lang="pt-BR" sz="2400" dirty="0" smtClean="0"/>
              <a:t> </a:t>
            </a:r>
          </a:p>
          <a:p>
            <a:r>
              <a:rPr lang="pt-BR" sz="2400" dirty="0" smtClean="0"/>
              <a:t>       Até não poder resistir </a:t>
            </a:r>
          </a:p>
          <a:p>
            <a:r>
              <a:rPr lang="pt-BR" sz="2400" dirty="0" smtClean="0"/>
              <a:t>       Na volta do </a:t>
            </a:r>
            <a:r>
              <a:rPr lang="pt-BR" sz="2400" b="1" u="sng" dirty="0" smtClean="0"/>
              <a:t>barco</a:t>
            </a:r>
            <a:r>
              <a:rPr lang="pt-BR" sz="2400" dirty="0" smtClean="0"/>
              <a:t> é que sente </a:t>
            </a:r>
          </a:p>
          <a:p>
            <a:r>
              <a:rPr lang="pt-BR" sz="2400" dirty="0" smtClean="0"/>
              <a:t>       O quanto deixou de cumprir.”  (Chico Buarque) </a:t>
            </a:r>
          </a:p>
          <a:p>
            <a:endParaRPr lang="pt-BR" sz="2400" dirty="0" smtClean="0"/>
          </a:p>
          <a:p>
            <a:endParaRPr lang="pt-BR" sz="2400" dirty="0"/>
          </a:p>
          <a:p>
            <a:endParaRPr lang="pt-BR" sz="2400" dirty="0" smtClean="0"/>
          </a:p>
          <a:p>
            <a:pPr algn="just"/>
            <a:r>
              <a:rPr lang="pt-BR" sz="2400" dirty="0" smtClean="0"/>
              <a:t>      No exemplo 1 as palavras corrente e barco foram usados </a:t>
            </a:r>
            <a:r>
              <a:rPr lang="pt-BR" sz="2400" dirty="0" err="1" smtClean="0"/>
              <a:t>denotativamente</a:t>
            </a:r>
            <a:r>
              <a:rPr lang="pt-BR" sz="2400" dirty="0" smtClean="0"/>
              <a:t>. Já no exemplo 2, podemos observar: corrente é metáfora de resistência e barco significa mudança de rumo. </a:t>
            </a:r>
          </a:p>
          <a:p>
            <a:pPr algn="just"/>
            <a:endParaRPr lang="pt-BR" sz="2400" dirty="0"/>
          </a:p>
          <a:p>
            <a:pPr algn="just"/>
            <a:r>
              <a:rPr lang="pt-BR" sz="2400" dirty="0" smtClean="0"/>
              <a:t>(Traços de </a:t>
            </a:r>
            <a:r>
              <a:rPr lang="pt-BR" sz="2400" dirty="0" err="1" smtClean="0"/>
              <a:t>Literariedade</a:t>
            </a:r>
            <a:r>
              <a:rPr lang="pt-BR" sz="2400" dirty="0" smtClean="0"/>
              <a:t> pág. 142)</a:t>
            </a:r>
            <a:endParaRPr lang="pt-BR" sz="2400" dirty="0"/>
          </a:p>
        </p:txBody>
      </p:sp>
    </p:spTree>
    <p:extLst>
      <p:ext uri="{BB962C8B-B14F-4D97-AF65-F5344CB8AC3E}">
        <p14:creationId xmlns:p14="http://schemas.microsoft.com/office/powerpoint/2010/main" xmlns="" val="19776585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3528" y="332656"/>
            <a:ext cx="8496944" cy="4801314"/>
          </a:xfrm>
          <a:prstGeom prst="rect">
            <a:avLst/>
          </a:prstGeom>
          <a:noFill/>
        </p:spPr>
        <p:txBody>
          <a:bodyPr wrap="square" rtlCol="0">
            <a:spAutoFit/>
          </a:bodyPr>
          <a:lstStyle/>
          <a:p>
            <a:pPr marL="342900" indent="-342900">
              <a:buAutoNum type="arabicPeriod"/>
            </a:pPr>
            <a:r>
              <a:rPr lang="pt-BR" dirty="0" smtClean="0">
                <a:effectLst>
                  <a:outerShdw blurRad="38100" dist="38100" dir="2700000" algn="tl">
                    <a:srgbClr val="000000">
                      <a:alpha val="43137"/>
                    </a:srgbClr>
                  </a:outerShdw>
                </a:effectLst>
              </a:rPr>
              <a:t>Indique se as expressões em destaque estão em sentido denotativo ou conotativo:</a:t>
            </a:r>
          </a:p>
          <a:p>
            <a:pPr marL="342900" indent="-342900">
              <a:buAutoNum type="arabicPeriod"/>
            </a:pPr>
            <a:endParaRPr lang="pt-BR" dirty="0" smtClean="0">
              <a:effectLst>
                <a:outerShdw blurRad="38100" dist="38100" dir="2700000" algn="tl">
                  <a:srgbClr val="000000">
                    <a:alpha val="43137"/>
                  </a:srgbClr>
                </a:outerShdw>
              </a:effectLst>
            </a:endParaRPr>
          </a:p>
          <a:p>
            <a:pPr marL="342900" indent="-342900">
              <a:buAutoNum type="arabicPeriod"/>
            </a:pPr>
            <a:endParaRPr lang="pt-BR" dirty="0" smtClean="0">
              <a:effectLst>
                <a:outerShdw blurRad="38100" dist="38100" dir="2700000" algn="tl">
                  <a:srgbClr val="000000">
                    <a:alpha val="43137"/>
                  </a:srgbClr>
                </a:outerShdw>
              </a:effectLst>
            </a:endParaRPr>
          </a:p>
          <a:p>
            <a:pPr marL="342900" indent="-342900">
              <a:buAutoNum type="arabicPeriod"/>
            </a:pPr>
            <a:endParaRPr lang="pt-BR" dirty="0" smtClean="0">
              <a:effectLst>
                <a:outerShdw blurRad="38100" dist="38100" dir="2700000" algn="tl">
                  <a:srgbClr val="000000">
                    <a:alpha val="43137"/>
                  </a:srgbClr>
                </a:outerShdw>
              </a:effectLst>
            </a:endParaRPr>
          </a:p>
          <a:p>
            <a:pPr marL="342900" indent="-342900">
              <a:buAutoNum type="alphaUcParenR"/>
            </a:pPr>
            <a:r>
              <a:rPr lang="pt-BR" dirty="0" smtClean="0">
                <a:effectLst>
                  <a:outerShdw blurRad="38100" dist="38100" dir="2700000" algn="tl">
                    <a:srgbClr val="000000">
                      <a:alpha val="43137"/>
                    </a:srgbClr>
                  </a:outerShdw>
                </a:effectLst>
              </a:rPr>
              <a:t>Hoje eu tive um </a:t>
            </a:r>
            <a:r>
              <a:rPr lang="pt-BR" u="sng" dirty="0" smtClean="0">
                <a:effectLst>
                  <a:outerShdw blurRad="38100" dist="38100" dir="2700000" algn="tl">
                    <a:srgbClr val="000000">
                      <a:alpha val="43137"/>
                    </a:srgbClr>
                  </a:outerShdw>
                </a:effectLst>
              </a:rPr>
              <a:t>dia de cão!</a:t>
            </a:r>
          </a:p>
          <a:p>
            <a:pPr marL="342900" indent="-342900">
              <a:buAutoNum type="alphaUcParenR"/>
            </a:pPr>
            <a:endParaRPr lang="pt-BR" dirty="0" smtClean="0">
              <a:effectLst>
                <a:outerShdw blurRad="38100" dist="38100" dir="2700000" algn="tl">
                  <a:srgbClr val="000000">
                    <a:alpha val="43137"/>
                  </a:srgbClr>
                </a:outerShdw>
              </a:effectLst>
            </a:endParaRPr>
          </a:p>
          <a:p>
            <a:pPr marL="342900" indent="-342900">
              <a:buAutoNum type="alphaUcParenR" startAt="2"/>
            </a:pPr>
            <a:r>
              <a:rPr lang="pt-BR" dirty="0" smtClean="0">
                <a:effectLst>
                  <a:outerShdw blurRad="38100" dist="38100" dir="2700000" algn="tl">
                    <a:srgbClr val="000000">
                      <a:alpha val="43137"/>
                    </a:srgbClr>
                  </a:outerShdw>
                </a:effectLst>
              </a:rPr>
              <a:t>Estou </a:t>
            </a:r>
            <a:r>
              <a:rPr lang="pt-BR" u="sng" dirty="0" smtClean="0">
                <a:effectLst>
                  <a:outerShdw blurRad="38100" dist="38100" dir="2700000" algn="tl">
                    <a:srgbClr val="000000">
                      <a:alpha val="43137"/>
                    </a:srgbClr>
                  </a:outerShdw>
                </a:effectLst>
              </a:rPr>
              <a:t>morrendo de fome</a:t>
            </a:r>
            <a:r>
              <a:rPr lang="pt-BR" dirty="0" smtClean="0">
                <a:effectLst>
                  <a:outerShdw blurRad="38100" dist="38100" dir="2700000" algn="tl">
                    <a:srgbClr val="000000">
                      <a:alpha val="43137"/>
                    </a:srgbClr>
                  </a:outerShdw>
                </a:effectLst>
              </a:rPr>
              <a:t>, porque não me alimentei até agora.</a:t>
            </a:r>
          </a:p>
          <a:p>
            <a:pPr marL="342900" indent="-342900">
              <a:buAutoNum type="alphaUcParenR" startAt="2"/>
            </a:pPr>
            <a:endParaRPr lang="pt-BR" dirty="0" smtClean="0">
              <a:effectLst>
                <a:outerShdw blurRad="38100" dist="38100" dir="2700000" algn="tl">
                  <a:srgbClr val="000000">
                    <a:alpha val="43137"/>
                  </a:srgbClr>
                </a:outerShdw>
              </a:effectLst>
            </a:endParaRPr>
          </a:p>
          <a:p>
            <a:pPr marL="342900" indent="-342900">
              <a:buAutoNum type="alphaUcParenR" startAt="3"/>
            </a:pPr>
            <a:r>
              <a:rPr lang="pt-BR" dirty="0" smtClean="0">
                <a:effectLst>
                  <a:outerShdw blurRad="38100" dist="38100" dir="2700000" algn="tl">
                    <a:srgbClr val="000000">
                      <a:alpha val="43137"/>
                    </a:srgbClr>
                  </a:outerShdw>
                </a:effectLst>
              </a:rPr>
              <a:t>Há crianças que </a:t>
            </a:r>
            <a:r>
              <a:rPr lang="pt-BR" u="sng" dirty="0" smtClean="0">
                <a:effectLst>
                  <a:outerShdw blurRad="38100" dist="38100" dir="2700000" algn="tl">
                    <a:srgbClr val="000000">
                      <a:alpha val="43137"/>
                    </a:srgbClr>
                  </a:outerShdw>
                </a:effectLst>
              </a:rPr>
              <a:t>morrem de fome </a:t>
            </a:r>
            <a:r>
              <a:rPr lang="pt-BR" dirty="0" smtClean="0">
                <a:effectLst>
                  <a:outerShdw blurRad="38100" dist="38100" dir="2700000" algn="tl">
                    <a:srgbClr val="000000">
                      <a:alpha val="43137"/>
                    </a:srgbClr>
                  </a:outerShdw>
                </a:effectLst>
              </a:rPr>
              <a:t>todos os dias...</a:t>
            </a:r>
          </a:p>
          <a:p>
            <a:pPr marL="342900" indent="-342900">
              <a:buAutoNum type="alphaUcParenR" startAt="3"/>
            </a:pPr>
            <a:endParaRPr lang="pt-BR" dirty="0" smtClean="0">
              <a:effectLst>
                <a:outerShdw blurRad="38100" dist="38100" dir="2700000" algn="tl">
                  <a:srgbClr val="000000">
                    <a:alpha val="43137"/>
                  </a:srgbClr>
                </a:outerShdw>
              </a:effectLst>
            </a:endParaRPr>
          </a:p>
          <a:p>
            <a:pPr marL="342900" indent="-342900">
              <a:buAutoNum type="alphaUcParenR" startAt="4"/>
            </a:pPr>
            <a:r>
              <a:rPr lang="pt-BR" dirty="0" smtClean="0">
                <a:effectLst>
                  <a:outerShdw blurRad="38100" dist="38100" dir="2700000" algn="tl">
                    <a:srgbClr val="000000">
                      <a:alpha val="43137"/>
                    </a:srgbClr>
                  </a:outerShdw>
                </a:effectLst>
              </a:rPr>
              <a:t>Sempre </a:t>
            </a:r>
            <a:r>
              <a:rPr lang="pt-BR" u="sng" dirty="0" smtClean="0">
                <a:effectLst>
                  <a:outerShdw blurRad="38100" dist="38100" dir="2700000" algn="tl">
                    <a:srgbClr val="000000">
                      <a:alpha val="43137"/>
                    </a:srgbClr>
                  </a:outerShdw>
                </a:effectLst>
              </a:rPr>
              <a:t>choro</a:t>
            </a:r>
            <a:r>
              <a:rPr lang="pt-BR" dirty="0" smtClean="0">
                <a:effectLst>
                  <a:outerShdw blurRad="38100" dist="38100" dir="2700000" algn="tl">
                    <a:srgbClr val="000000">
                      <a:alpha val="43137"/>
                    </a:srgbClr>
                  </a:outerShdw>
                </a:effectLst>
              </a:rPr>
              <a:t> quando assisto aos filmes de amor...</a:t>
            </a:r>
          </a:p>
          <a:p>
            <a:pPr marL="342900" indent="-342900">
              <a:buAutoNum type="alphaUcParenR" startAt="4"/>
            </a:pPr>
            <a:endParaRPr lang="pt-BR" dirty="0" smtClean="0">
              <a:effectLst>
                <a:outerShdw blurRad="38100" dist="38100" dir="2700000" algn="tl">
                  <a:srgbClr val="000000">
                    <a:alpha val="43137"/>
                  </a:srgbClr>
                </a:outerShdw>
              </a:effectLst>
            </a:endParaRPr>
          </a:p>
          <a:p>
            <a:pPr marL="342900" indent="-342900">
              <a:buAutoNum type="alphaUcParenR" startAt="5"/>
            </a:pPr>
            <a:r>
              <a:rPr lang="pt-BR" dirty="0" smtClean="0">
                <a:effectLst>
                  <a:outerShdw blurRad="38100" dist="38100" dir="2700000" algn="tl">
                    <a:srgbClr val="000000">
                      <a:alpha val="43137"/>
                    </a:srgbClr>
                  </a:outerShdw>
                </a:effectLst>
              </a:rPr>
              <a:t>Choro </a:t>
            </a:r>
            <a:r>
              <a:rPr lang="pt-BR" u="sng" dirty="0" smtClean="0">
                <a:effectLst>
                  <a:outerShdw blurRad="38100" dist="38100" dir="2700000" algn="tl">
                    <a:srgbClr val="000000">
                      <a:alpha val="43137"/>
                    </a:srgbClr>
                  </a:outerShdw>
                </a:effectLst>
              </a:rPr>
              <a:t>rios de lágrimas</a:t>
            </a:r>
            <a:r>
              <a:rPr lang="pt-BR" dirty="0" smtClean="0">
                <a:effectLst>
                  <a:outerShdw blurRad="38100" dist="38100" dir="2700000" algn="tl">
                    <a:srgbClr val="000000">
                      <a:alpha val="43137"/>
                    </a:srgbClr>
                  </a:outerShdw>
                </a:effectLst>
              </a:rPr>
              <a:t> quando assisto aos filmes de amor...</a:t>
            </a:r>
          </a:p>
          <a:p>
            <a:pPr marL="342900" indent="-342900">
              <a:buAutoNum type="alphaUcParenR" startAt="5"/>
            </a:pPr>
            <a:endParaRPr lang="pt-BR" dirty="0" smtClean="0">
              <a:effectLst>
                <a:outerShdw blurRad="38100" dist="38100" dir="2700000" algn="tl">
                  <a:srgbClr val="000000">
                    <a:alpha val="43137"/>
                  </a:srgbClr>
                </a:outerShdw>
              </a:effectLst>
            </a:endParaRPr>
          </a:p>
          <a:p>
            <a:pPr marL="342900" indent="-342900">
              <a:buAutoNum type="alphaUcParenR" startAt="6"/>
            </a:pPr>
            <a:r>
              <a:rPr lang="pt-BR" dirty="0" smtClean="0">
                <a:effectLst>
                  <a:outerShdw blurRad="38100" dist="38100" dir="2700000" algn="tl">
                    <a:srgbClr val="000000">
                      <a:alpha val="43137"/>
                    </a:srgbClr>
                  </a:outerShdw>
                </a:effectLst>
              </a:rPr>
              <a:t>Meu </a:t>
            </a:r>
            <a:r>
              <a:rPr lang="pt-BR" u="sng" dirty="0" smtClean="0">
                <a:effectLst>
                  <a:outerShdw blurRad="38100" dist="38100" dir="2700000" algn="tl">
                    <a:srgbClr val="000000">
                      <a:alpha val="43137"/>
                    </a:srgbClr>
                  </a:outerShdw>
                </a:effectLst>
              </a:rPr>
              <a:t>coração está explodindo </a:t>
            </a:r>
            <a:r>
              <a:rPr lang="pt-BR" dirty="0" smtClean="0">
                <a:effectLst>
                  <a:outerShdw blurRad="38100" dist="38100" dir="2700000" algn="tl">
                    <a:srgbClr val="000000">
                      <a:alpha val="43137"/>
                    </a:srgbClr>
                  </a:outerShdw>
                </a:effectLst>
              </a:rPr>
              <a:t>de tanta alegria! </a:t>
            </a:r>
          </a:p>
          <a:p>
            <a:pPr marL="342900" indent="-342900">
              <a:buAutoNum type="alphaUcParenR" startAt="6"/>
            </a:pPr>
            <a:endParaRPr lang="pt-BR" dirty="0" smtClean="0">
              <a:effectLst>
                <a:outerShdw blurRad="38100" dist="38100" dir="2700000" algn="tl">
                  <a:srgbClr val="000000">
                    <a:alpha val="43137"/>
                  </a:srgbClr>
                </a:outerShdw>
              </a:effectLst>
            </a:endParaRPr>
          </a:p>
          <a:p>
            <a:pPr marL="342900" indent="-342900">
              <a:buAutoNum type="alphaUcParenR" startAt="7"/>
            </a:pPr>
            <a:r>
              <a:rPr lang="pt-BR" u="sng" dirty="0" smtClean="0">
                <a:effectLst>
                  <a:outerShdw blurRad="38100" dist="38100" dir="2700000" algn="tl">
                    <a:srgbClr val="000000">
                      <a:alpha val="43137"/>
                    </a:srgbClr>
                  </a:outerShdw>
                </a:effectLst>
              </a:rPr>
              <a:t>O coração dele bate acelerado </a:t>
            </a:r>
            <a:r>
              <a:rPr lang="pt-BR" dirty="0" smtClean="0">
                <a:effectLst>
                  <a:outerShdw blurRad="38100" dist="38100" dir="2700000" algn="tl">
                    <a:srgbClr val="000000">
                      <a:alpha val="43137"/>
                    </a:srgbClr>
                  </a:outerShdw>
                </a:effectLst>
              </a:rPr>
              <a:t>quando faz caminhadas. </a:t>
            </a:r>
          </a:p>
        </p:txBody>
      </p:sp>
    </p:spTree>
    <p:extLst>
      <p:ext uri="{BB962C8B-B14F-4D97-AF65-F5344CB8AC3E}">
        <p14:creationId xmlns:p14="http://schemas.microsoft.com/office/powerpoint/2010/main" xmlns="" val="2499777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3528" y="332656"/>
            <a:ext cx="8496944" cy="4801314"/>
          </a:xfrm>
          <a:prstGeom prst="rect">
            <a:avLst/>
          </a:prstGeom>
          <a:noFill/>
        </p:spPr>
        <p:txBody>
          <a:bodyPr wrap="square" rtlCol="0">
            <a:spAutoFit/>
          </a:bodyPr>
          <a:lstStyle/>
          <a:p>
            <a:pPr marL="342900" indent="-342900">
              <a:buAutoNum type="arabicPeriod"/>
            </a:pPr>
            <a:r>
              <a:rPr lang="pt-BR" dirty="0" smtClean="0">
                <a:effectLst>
                  <a:outerShdw blurRad="38100" dist="38100" dir="2700000" algn="tl">
                    <a:srgbClr val="000000">
                      <a:alpha val="43137"/>
                    </a:srgbClr>
                  </a:outerShdw>
                </a:effectLst>
              </a:rPr>
              <a:t>Indique se as expressões em destaque estão em sentido denotativo ou conotativo:</a:t>
            </a:r>
          </a:p>
          <a:p>
            <a:pPr marL="342900" indent="-342900">
              <a:buAutoNum type="arabicPeriod"/>
            </a:pPr>
            <a:endParaRPr lang="pt-BR" dirty="0" smtClean="0">
              <a:effectLst>
                <a:outerShdw blurRad="38100" dist="38100" dir="2700000" algn="tl">
                  <a:srgbClr val="000000">
                    <a:alpha val="43137"/>
                  </a:srgbClr>
                </a:outerShdw>
              </a:effectLst>
            </a:endParaRPr>
          </a:p>
          <a:p>
            <a:pPr marL="342900" indent="-342900">
              <a:buAutoNum type="arabicPeriod"/>
            </a:pPr>
            <a:endParaRPr lang="pt-BR" dirty="0" smtClean="0">
              <a:effectLst>
                <a:outerShdw blurRad="38100" dist="38100" dir="2700000" algn="tl">
                  <a:srgbClr val="000000">
                    <a:alpha val="43137"/>
                  </a:srgbClr>
                </a:outerShdw>
              </a:effectLst>
            </a:endParaRPr>
          </a:p>
          <a:p>
            <a:pPr marL="342900" indent="-342900">
              <a:buAutoNum type="arabicPeriod"/>
            </a:pPr>
            <a:endParaRPr lang="pt-BR" dirty="0" smtClean="0">
              <a:effectLst>
                <a:outerShdw blurRad="38100" dist="38100" dir="2700000" algn="tl">
                  <a:srgbClr val="000000">
                    <a:alpha val="43137"/>
                  </a:srgbClr>
                </a:outerShdw>
              </a:effectLst>
            </a:endParaRPr>
          </a:p>
          <a:p>
            <a:pPr marL="342900" indent="-342900">
              <a:buAutoNum type="alphaUcParenR"/>
            </a:pPr>
            <a:r>
              <a:rPr lang="pt-BR" dirty="0" smtClean="0">
                <a:effectLst>
                  <a:outerShdw blurRad="38100" dist="38100" dir="2700000" algn="tl">
                    <a:srgbClr val="000000">
                      <a:alpha val="43137"/>
                    </a:srgbClr>
                  </a:outerShdw>
                </a:effectLst>
              </a:rPr>
              <a:t>Hoje eu tive um </a:t>
            </a:r>
            <a:r>
              <a:rPr lang="pt-BR" u="sng" dirty="0" smtClean="0">
                <a:effectLst>
                  <a:outerShdw blurRad="38100" dist="38100" dir="2700000" algn="tl">
                    <a:srgbClr val="000000">
                      <a:alpha val="43137"/>
                    </a:srgbClr>
                  </a:outerShdw>
                </a:effectLst>
              </a:rPr>
              <a:t>dia de cão!  </a:t>
            </a:r>
            <a:r>
              <a:rPr lang="pt-BR" dirty="0" smtClean="0">
                <a:effectLst>
                  <a:outerShdw blurRad="38100" dist="38100" dir="2700000" algn="tl">
                    <a:srgbClr val="000000">
                      <a:alpha val="43137"/>
                    </a:srgbClr>
                  </a:outerShdw>
                </a:effectLst>
              </a:rPr>
              <a:t>(Conotativo)</a:t>
            </a:r>
          </a:p>
          <a:p>
            <a:pPr marL="342900" indent="-342900">
              <a:buAutoNum type="alphaUcParenR"/>
            </a:pPr>
            <a:endParaRPr lang="pt-BR" dirty="0" smtClean="0">
              <a:effectLst>
                <a:outerShdw blurRad="38100" dist="38100" dir="2700000" algn="tl">
                  <a:srgbClr val="000000">
                    <a:alpha val="43137"/>
                  </a:srgbClr>
                </a:outerShdw>
              </a:effectLst>
            </a:endParaRPr>
          </a:p>
          <a:p>
            <a:pPr marL="342900" indent="-342900">
              <a:buAutoNum type="alphaUcParenR" startAt="2"/>
            </a:pPr>
            <a:r>
              <a:rPr lang="pt-BR" dirty="0" smtClean="0">
                <a:effectLst>
                  <a:outerShdw blurRad="38100" dist="38100" dir="2700000" algn="tl">
                    <a:srgbClr val="000000">
                      <a:alpha val="43137"/>
                    </a:srgbClr>
                  </a:outerShdw>
                </a:effectLst>
              </a:rPr>
              <a:t>Estou </a:t>
            </a:r>
            <a:r>
              <a:rPr lang="pt-BR" u="sng" dirty="0" smtClean="0">
                <a:effectLst>
                  <a:outerShdw blurRad="38100" dist="38100" dir="2700000" algn="tl">
                    <a:srgbClr val="000000">
                      <a:alpha val="43137"/>
                    </a:srgbClr>
                  </a:outerShdw>
                </a:effectLst>
              </a:rPr>
              <a:t>morrendo de fome</a:t>
            </a:r>
            <a:r>
              <a:rPr lang="pt-BR" dirty="0" smtClean="0">
                <a:effectLst>
                  <a:outerShdw blurRad="38100" dist="38100" dir="2700000" algn="tl">
                    <a:srgbClr val="000000">
                      <a:alpha val="43137"/>
                    </a:srgbClr>
                  </a:outerShdw>
                </a:effectLst>
              </a:rPr>
              <a:t>, porque não me alimentei até agora. (Conotativo)</a:t>
            </a:r>
          </a:p>
          <a:p>
            <a:pPr marL="342900" indent="-342900">
              <a:buAutoNum type="alphaUcParenR" startAt="2"/>
            </a:pPr>
            <a:endParaRPr lang="pt-BR" dirty="0" smtClean="0">
              <a:effectLst>
                <a:outerShdw blurRad="38100" dist="38100" dir="2700000" algn="tl">
                  <a:srgbClr val="000000">
                    <a:alpha val="43137"/>
                  </a:srgbClr>
                </a:outerShdw>
              </a:effectLst>
            </a:endParaRPr>
          </a:p>
          <a:p>
            <a:pPr marL="342900" indent="-342900">
              <a:buAutoNum type="alphaUcParenR" startAt="3"/>
            </a:pPr>
            <a:r>
              <a:rPr lang="pt-BR" dirty="0" smtClean="0">
                <a:effectLst>
                  <a:outerShdw blurRad="38100" dist="38100" dir="2700000" algn="tl">
                    <a:srgbClr val="000000">
                      <a:alpha val="43137"/>
                    </a:srgbClr>
                  </a:outerShdw>
                </a:effectLst>
              </a:rPr>
              <a:t>Há crianças que </a:t>
            </a:r>
            <a:r>
              <a:rPr lang="pt-BR" u="sng" dirty="0" smtClean="0">
                <a:effectLst>
                  <a:outerShdw blurRad="38100" dist="38100" dir="2700000" algn="tl">
                    <a:srgbClr val="000000">
                      <a:alpha val="43137"/>
                    </a:srgbClr>
                  </a:outerShdw>
                </a:effectLst>
              </a:rPr>
              <a:t>morrem de fome</a:t>
            </a:r>
            <a:r>
              <a:rPr lang="pt-BR" dirty="0" smtClean="0">
                <a:effectLst>
                  <a:outerShdw blurRad="38100" dist="38100" dir="2700000" algn="tl">
                    <a:srgbClr val="000000">
                      <a:alpha val="43137"/>
                    </a:srgbClr>
                  </a:outerShdw>
                </a:effectLst>
              </a:rPr>
              <a:t> todos os dias... (Denotativo)</a:t>
            </a:r>
          </a:p>
          <a:p>
            <a:pPr marL="342900" indent="-342900">
              <a:buAutoNum type="alphaUcParenR" startAt="3"/>
            </a:pPr>
            <a:endParaRPr lang="pt-BR" dirty="0" smtClean="0">
              <a:effectLst>
                <a:outerShdw blurRad="38100" dist="38100" dir="2700000" algn="tl">
                  <a:srgbClr val="000000">
                    <a:alpha val="43137"/>
                  </a:srgbClr>
                </a:outerShdw>
              </a:effectLst>
            </a:endParaRPr>
          </a:p>
          <a:p>
            <a:pPr marL="342900" indent="-342900">
              <a:buAutoNum type="alphaUcParenR" startAt="4"/>
            </a:pPr>
            <a:r>
              <a:rPr lang="pt-BR" dirty="0" smtClean="0">
                <a:effectLst>
                  <a:outerShdw blurRad="38100" dist="38100" dir="2700000" algn="tl">
                    <a:srgbClr val="000000">
                      <a:alpha val="43137"/>
                    </a:srgbClr>
                  </a:outerShdw>
                </a:effectLst>
              </a:rPr>
              <a:t>Sempre </a:t>
            </a:r>
            <a:r>
              <a:rPr lang="pt-BR" u="sng" dirty="0" smtClean="0">
                <a:effectLst>
                  <a:outerShdw blurRad="38100" dist="38100" dir="2700000" algn="tl">
                    <a:srgbClr val="000000">
                      <a:alpha val="43137"/>
                    </a:srgbClr>
                  </a:outerShdw>
                </a:effectLst>
              </a:rPr>
              <a:t>choro</a:t>
            </a:r>
            <a:r>
              <a:rPr lang="pt-BR" dirty="0" smtClean="0">
                <a:effectLst>
                  <a:outerShdw blurRad="38100" dist="38100" dir="2700000" algn="tl">
                    <a:srgbClr val="000000">
                      <a:alpha val="43137"/>
                    </a:srgbClr>
                  </a:outerShdw>
                </a:effectLst>
              </a:rPr>
              <a:t> quando assisto aos filmes de amor... (Denotativo)</a:t>
            </a:r>
          </a:p>
          <a:p>
            <a:pPr marL="342900" indent="-342900">
              <a:buAutoNum type="alphaUcParenR" startAt="4"/>
            </a:pPr>
            <a:endParaRPr lang="pt-BR" dirty="0" smtClean="0">
              <a:effectLst>
                <a:outerShdw blurRad="38100" dist="38100" dir="2700000" algn="tl">
                  <a:srgbClr val="000000">
                    <a:alpha val="43137"/>
                  </a:srgbClr>
                </a:outerShdw>
              </a:effectLst>
            </a:endParaRPr>
          </a:p>
          <a:p>
            <a:pPr marL="342900" indent="-342900">
              <a:buAutoNum type="alphaUcParenR" startAt="5"/>
            </a:pPr>
            <a:r>
              <a:rPr lang="pt-BR" dirty="0" smtClean="0">
                <a:effectLst>
                  <a:outerShdw blurRad="38100" dist="38100" dir="2700000" algn="tl">
                    <a:srgbClr val="000000">
                      <a:alpha val="43137"/>
                    </a:srgbClr>
                  </a:outerShdw>
                </a:effectLst>
              </a:rPr>
              <a:t>Choro </a:t>
            </a:r>
            <a:r>
              <a:rPr lang="pt-BR" u="sng" dirty="0" smtClean="0">
                <a:effectLst>
                  <a:outerShdw blurRad="38100" dist="38100" dir="2700000" algn="tl">
                    <a:srgbClr val="000000">
                      <a:alpha val="43137"/>
                    </a:srgbClr>
                  </a:outerShdw>
                </a:effectLst>
              </a:rPr>
              <a:t>rios de lágrimas</a:t>
            </a:r>
            <a:r>
              <a:rPr lang="pt-BR" dirty="0" smtClean="0">
                <a:effectLst>
                  <a:outerShdw blurRad="38100" dist="38100" dir="2700000" algn="tl">
                    <a:srgbClr val="000000">
                      <a:alpha val="43137"/>
                    </a:srgbClr>
                  </a:outerShdw>
                </a:effectLst>
              </a:rPr>
              <a:t> quando assisto aos filmes de amor... (Conotativo)</a:t>
            </a:r>
          </a:p>
          <a:p>
            <a:pPr marL="342900" indent="-342900">
              <a:buAutoNum type="alphaUcParenR" startAt="5"/>
            </a:pPr>
            <a:endParaRPr lang="pt-BR" dirty="0" smtClean="0">
              <a:effectLst>
                <a:outerShdw blurRad="38100" dist="38100" dir="2700000" algn="tl">
                  <a:srgbClr val="000000">
                    <a:alpha val="43137"/>
                  </a:srgbClr>
                </a:outerShdw>
              </a:effectLst>
            </a:endParaRPr>
          </a:p>
          <a:p>
            <a:pPr marL="342900" indent="-342900">
              <a:buAutoNum type="alphaUcParenR" startAt="6"/>
            </a:pPr>
            <a:r>
              <a:rPr lang="pt-BR" dirty="0" smtClean="0">
                <a:effectLst>
                  <a:outerShdw blurRad="38100" dist="38100" dir="2700000" algn="tl">
                    <a:srgbClr val="000000">
                      <a:alpha val="43137"/>
                    </a:srgbClr>
                  </a:outerShdw>
                </a:effectLst>
              </a:rPr>
              <a:t>Meu </a:t>
            </a:r>
            <a:r>
              <a:rPr lang="pt-BR" u="sng" dirty="0" smtClean="0">
                <a:effectLst>
                  <a:outerShdw blurRad="38100" dist="38100" dir="2700000" algn="tl">
                    <a:srgbClr val="000000">
                      <a:alpha val="43137"/>
                    </a:srgbClr>
                  </a:outerShdw>
                </a:effectLst>
              </a:rPr>
              <a:t>coração está explodindo </a:t>
            </a:r>
            <a:r>
              <a:rPr lang="pt-BR" dirty="0" smtClean="0">
                <a:effectLst>
                  <a:outerShdw blurRad="38100" dist="38100" dir="2700000" algn="tl">
                    <a:srgbClr val="000000">
                      <a:alpha val="43137"/>
                    </a:srgbClr>
                  </a:outerShdw>
                </a:effectLst>
              </a:rPr>
              <a:t>de tanta alegria! (Conotativo)</a:t>
            </a:r>
          </a:p>
          <a:p>
            <a:pPr marL="342900" indent="-342900">
              <a:buAutoNum type="alphaUcParenR" startAt="6"/>
            </a:pPr>
            <a:endParaRPr lang="pt-BR" dirty="0" smtClean="0">
              <a:effectLst>
                <a:outerShdw blurRad="38100" dist="38100" dir="2700000" algn="tl">
                  <a:srgbClr val="000000">
                    <a:alpha val="43137"/>
                  </a:srgbClr>
                </a:outerShdw>
              </a:effectLst>
            </a:endParaRPr>
          </a:p>
          <a:p>
            <a:pPr marL="342900" indent="-342900">
              <a:buAutoNum type="alphaUcParenR" startAt="7"/>
            </a:pPr>
            <a:r>
              <a:rPr lang="pt-BR" u="sng" dirty="0" smtClean="0">
                <a:effectLst>
                  <a:outerShdw blurRad="38100" dist="38100" dir="2700000" algn="tl">
                    <a:srgbClr val="000000">
                      <a:alpha val="43137"/>
                    </a:srgbClr>
                  </a:outerShdw>
                </a:effectLst>
              </a:rPr>
              <a:t>O coração dele bate acelerado </a:t>
            </a:r>
            <a:r>
              <a:rPr lang="pt-BR" dirty="0" smtClean="0">
                <a:effectLst>
                  <a:outerShdw blurRad="38100" dist="38100" dir="2700000" algn="tl">
                    <a:srgbClr val="000000">
                      <a:alpha val="43137"/>
                    </a:srgbClr>
                  </a:outerShdw>
                </a:effectLst>
              </a:rPr>
              <a:t>quando faz caminhadas. (Denotativo)</a:t>
            </a:r>
          </a:p>
        </p:txBody>
      </p:sp>
    </p:spTree>
    <p:extLst>
      <p:ext uri="{BB962C8B-B14F-4D97-AF65-F5344CB8AC3E}">
        <p14:creationId xmlns:p14="http://schemas.microsoft.com/office/powerpoint/2010/main" xmlns="" val="3905735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aixaDeTexto 3"/>
          <p:cNvSpPr txBox="1">
            <a:spLocks noChangeArrowheads="1"/>
          </p:cNvSpPr>
          <p:nvPr/>
        </p:nvSpPr>
        <p:spPr bwMode="auto">
          <a:xfrm>
            <a:off x="428625" y="5786438"/>
            <a:ext cx="8286750"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ctr"/>
            <a:r>
              <a:rPr lang="pt-BR" sz="4400"/>
              <a:t>Intertextualidade</a:t>
            </a:r>
          </a:p>
        </p:txBody>
      </p:sp>
      <p:pic>
        <p:nvPicPr>
          <p:cNvPr id="6147" name="Picture 2" descr="F:\a criacao de Adao Michelangelo Mural de lewi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063" y="500063"/>
            <a:ext cx="8143875" cy="535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480528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aixaDeTexto 3"/>
          <p:cNvSpPr txBox="1">
            <a:spLocks noChangeArrowheads="1"/>
          </p:cNvSpPr>
          <p:nvPr/>
        </p:nvSpPr>
        <p:spPr bwMode="auto">
          <a:xfrm>
            <a:off x="571500" y="1928813"/>
            <a:ext cx="228600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buFontTx/>
              <a:buAutoNum type="arabicParenBoth"/>
            </a:pPr>
            <a:r>
              <a:rPr lang="pt-BR" b="1" dirty="0"/>
              <a:t>- Paródia</a:t>
            </a:r>
          </a:p>
          <a:p>
            <a:pPr>
              <a:buFontTx/>
              <a:buAutoNum type="arabicParenBoth"/>
            </a:pPr>
            <a:endParaRPr lang="pt-BR" b="1" dirty="0"/>
          </a:p>
          <a:p>
            <a:pPr>
              <a:buFontTx/>
              <a:buAutoNum type="arabicParenBoth"/>
            </a:pPr>
            <a:r>
              <a:rPr lang="pt-BR" b="1" dirty="0"/>
              <a:t> - Paráfrase</a:t>
            </a:r>
          </a:p>
          <a:p>
            <a:pPr>
              <a:buFontTx/>
              <a:buAutoNum type="arabicParenBoth"/>
            </a:pPr>
            <a:endParaRPr lang="pt-BR" b="1" dirty="0"/>
          </a:p>
          <a:p>
            <a:pPr>
              <a:buFontTx/>
              <a:buAutoNum type="arabicParenBoth"/>
            </a:pPr>
            <a:r>
              <a:rPr lang="pt-BR" b="1" dirty="0"/>
              <a:t> - Epígrafe</a:t>
            </a:r>
          </a:p>
          <a:p>
            <a:pPr>
              <a:buFontTx/>
              <a:buAutoNum type="arabicParenBoth"/>
            </a:pPr>
            <a:endParaRPr lang="pt-BR" b="1" dirty="0"/>
          </a:p>
          <a:p>
            <a:pPr>
              <a:buFontTx/>
              <a:buAutoNum type="arabicParenBoth"/>
            </a:pPr>
            <a:r>
              <a:rPr lang="pt-BR" b="1" dirty="0"/>
              <a:t> - Alusão</a:t>
            </a:r>
          </a:p>
          <a:p>
            <a:pPr>
              <a:buFontTx/>
              <a:buAutoNum type="arabicParenBoth"/>
            </a:pPr>
            <a:endParaRPr lang="pt-BR" b="1" dirty="0"/>
          </a:p>
          <a:p>
            <a:pPr>
              <a:buFontTx/>
              <a:buAutoNum type="arabicParenBoth"/>
            </a:pPr>
            <a:r>
              <a:rPr lang="pt-BR" b="1" dirty="0"/>
              <a:t> - </a:t>
            </a:r>
            <a:r>
              <a:rPr lang="pt-BR" b="1" dirty="0" smtClean="0"/>
              <a:t>Citação</a:t>
            </a:r>
          </a:p>
          <a:p>
            <a:pPr>
              <a:buFontTx/>
              <a:buAutoNum type="arabicParenBoth"/>
            </a:pPr>
            <a:endParaRPr lang="pt-BR" b="1" dirty="0" smtClean="0"/>
          </a:p>
          <a:p>
            <a:pPr>
              <a:buFontTx/>
              <a:buAutoNum type="arabicParenBoth"/>
            </a:pPr>
            <a:r>
              <a:rPr lang="pt-BR" b="1" dirty="0" smtClean="0"/>
              <a:t> </a:t>
            </a:r>
            <a:r>
              <a:rPr lang="pt-BR" b="1" dirty="0" smtClean="0"/>
              <a:t>- Estilização</a:t>
            </a:r>
            <a:endParaRPr lang="pt-BR" b="1" dirty="0"/>
          </a:p>
          <a:p>
            <a:pPr>
              <a:buFontTx/>
              <a:buAutoNum type="arabicParenBoth"/>
            </a:pPr>
            <a:endParaRPr lang="pt-BR" dirty="0"/>
          </a:p>
        </p:txBody>
      </p:sp>
      <p:sp>
        <p:nvSpPr>
          <p:cNvPr id="5" name="CaixaDeTexto 4"/>
          <p:cNvSpPr txBox="1"/>
          <p:nvPr/>
        </p:nvSpPr>
        <p:spPr>
          <a:xfrm>
            <a:off x="3203848" y="764704"/>
            <a:ext cx="5688632" cy="5355312"/>
          </a:xfrm>
          <a:prstGeom prst="rect">
            <a:avLst/>
          </a:prstGeom>
          <a:noFill/>
        </p:spPr>
        <p:txBody>
          <a:bodyPr wrap="square">
            <a:spAutoFit/>
          </a:bodyPr>
          <a:lstStyle/>
          <a:p>
            <a:pPr fontAlgn="auto">
              <a:spcBef>
                <a:spcPts val="0"/>
              </a:spcBef>
              <a:spcAft>
                <a:spcPts val="0"/>
              </a:spcAft>
              <a:defRPr/>
            </a:pPr>
            <a:r>
              <a:rPr lang="pt-BR" dirty="0">
                <a:effectLst>
                  <a:outerShdw blurRad="38100" dist="38100" dir="2700000" algn="tl">
                    <a:srgbClr val="000000">
                      <a:alpha val="43137"/>
                    </a:srgbClr>
                  </a:outerShdw>
                </a:effectLst>
                <a:latin typeface="+mn-lt"/>
                <a:cs typeface="+mn-cs"/>
              </a:rPr>
              <a:t>(   ) Trecho que faz referência indireta a outros textos.</a:t>
            </a:r>
          </a:p>
          <a:p>
            <a:pPr fontAlgn="auto">
              <a:spcBef>
                <a:spcPts val="0"/>
              </a:spcBef>
              <a:spcAft>
                <a:spcPts val="0"/>
              </a:spcAft>
              <a:defRPr/>
            </a:pPr>
            <a:endParaRPr lang="pt-BR" dirty="0">
              <a:effectLst>
                <a:outerShdw blurRad="38100" dist="38100" dir="2700000" algn="tl">
                  <a:srgbClr val="000000">
                    <a:alpha val="43137"/>
                  </a:srgbClr>
                </a:outerShdw>
              </a:effectLst>
              <a:latin typeface="+mn-lt"/>
              <a:cs typeface="+mn-cs"/>
            </a:endParaRPr>
          </a:p>
          <a:p>
            <a:pPr fontAlgn="auto">
              <a:spcBef>
                <a:spcPts val="0"/>
              </a:spcBef>
              <a:spcAft>
                <a:spcPts val="0"/>
              </a:spcAft>
              <a:defRPr/>
            </a:pPr>
            <a:r>
              <a:rPr lang="pt-BR" dirty="0">
                <a:effectLst>
                  <a:outerShdw blurRad="38100" dist="38100" dir="2700000" algn="tl">
                    <a:srgbClr val="000000">
                      <a:alpha val="43137"/>
                    </a:srgbClr>
                  </a:outerShdw>
                </a:effectLst>
                <a:latin typeface="+mn-lt"/>
                <a:cs typeface="+mn-cs"/>
              </a:rPr>
              <a:t>(   ) Trecho de outro autor, usado na apresentação ou na abertura de uma página ou capítulo e que lhe antecipa a temática ou o objetivo.</a:t>
            </a:r>
          </a:p>
          <a:p>
            <a:pPr fontAlgn="auto">
              <a:spcBef>
                <a:spcPts val="0"/>
              </a:spcBef>
              <a:spcAft>
                <a:spcPts val="0"/>
              </a:spcAft>
              <a:defRPr/>
            </a:pPr>
            <a:endParaRPr lang="pt-BR" dirty="0">
              <a:effectLst>
                <a:outerShdw blurRad="38100" dist="38100" dir="2700000" algn="tl">
                  <a:srgbClr val="000000">
                    <a:alpha val="43137"/>
                  </a:srgbClr>
                </a:outerShdw>
              </a:effectLst>
              <a:latin typeface="+mn-lt"/>
              <a:cs typeface="+mn-cs"/>
            </a:endParaRPr>
          </a:p>
          <a:p>
            <a:pPr fontAlgn="auto">
              <a:spcBef>
                <a:spcPts val="0"/>
              </a:spcBef>
              <a:spcAft>
                <a:spcPts val="0"/>
              </a:spcAft>
              <a:defRPr/>
            </a:pPr>
            <a:r>
              <a:rPr lang="pt-BR" dirty="0">
                <a:effectLst>
                  <a:outerShdw blurRad="38100" dist="38100" dir="2700000" algn="tl">
                    <a:srgbClr val="000000">
                      <a:alpha val="43137"/>
                    </a:srgbClr>
                  </a:outerShdw>
                </a:effectLst>
                <a:latin typeface="+mn-lt"/>
                <a:cs typeface="+mn-cs"/>
              </a:rPr>
              <a:t>(   ) O texto gerado mantém ou confirma as </a:t>
            </a:r>
            <a:r>
              <a:rPr lang="pt-BR" dirty="0" err="1">
                <a:effectLst>
                  <a:outerShdw blurRad="38100" dist="38100" dir="2700000" algn="tl">
                    <a:srgbClr val="000000">
                      <a:alpha val="43137"/>
                    </a:srgbClr>
                  </a:outerShdw>
                </a:effectLst>
                <a:latin typeface="+mn-lt"/>
                <a:cs typeface="+mn-cs"/>
              </a:rPr>
              <a:t>ideias</a:t>
            </a:r>
            <a:r>
              <a:rPr lang="pt-BR" dirty="0">
                <a:effectLst>
                  <a:outerShdw blurRad="38100" dist="38100" dir="2700000" algn="tl">
                    <a:srgbClr val="000000">
                      <a:alpha val="43137"/>
                    </a:srgbClr>
                  </a:outerShdw>
                </a:effectLst>
                <a:latin typeface="+mn-lt"/>
                <a:cs typeface="+mn-cs"/>
              </a:rPr>
              <a:t> do texto original.</a:t>
            </a:r>
          </a:p>
          <a:p>
            <a:pPr fontAlgn="auto">
              <a:spcBef>
                <a:spcPts val="0"/>
              </a:spcBef>
              <a:spcAft>
                <a:spcPts val="0"/>
              </a:spcAft>
              <a:defRPr/>
            </a:pPr>
            <a:endParaRPr lang="pt-BR" dirty="0">
              <a:effectLst>
                <a:outerShdw blurRad="38100" dist="38100" dir="2700000" algn="tl">
                  <a:srgbClr val="000000">
                    <a:alpha val="43137"/>
                  </a:srgbClr>
                </a:outerShdw>
              </a:effectLst>
              <a:latin typeface="+mn-lt"/>
              <a:cs typeface="+mn-cs"/>
            </a:endParaRPr>
          </a:p>
          <a:p>
            <a:pPr fontAlgn="auto">
              <a:spcBef>
                <a:spcPts val="0"/>
              </a:spcBef>
              <a:spcAft>
                <a:spcPts val="0"/>
              </a:spcAft>
              <a:defRPr/>
            </a:pPr>
            <a:r>
              <a:rPr lang="pt-BR" dirty="0">
                <a:effectLst>
                  <a:outerShdw blurRad="38100" dist="38100" dir="2700000" algn="tl">
                    <a:srgbClr val="000000">
                      <a:alpha val="43137"/>
                    </a:srgbClr>
                  </a:outerShdw>
                </a:effectLst>
                <a:latin typeface="+mn-lt"/>
                <a:cs typeface="+mn-cs"/>
              </a:rPr>
              <a:t>(   ) Trechos ou passagens de outros textos inseridas no texto criado, geralmente acompanhados por aspas ou destacados.</a:t>
            </a:r>
          </a:p>
          <a:p>
            <a:pPr fontAlgn="auto">
              <a:spcBef>
                <a:spcPts val="0"/>
              </a:spcBef>
              <a:spcAft>
                <a:spcPts val="0"/>
              </a:spcAft>
              <a:defRPr/>
            </a:pPr>
            <a:endParaRPr lang="pt-BR" dirty="0">
              <a:effectLst>
                <a:outerShdw blurRad="38100" dist="38100" dir="2700000" algn="tl">
                  <a:srgbClr val="000000">
                    <a:alpha val="43137"/>
                  </a:srgbClr>
                </a:outerShdw>
              </a:effectLst>
              <a:latin typeface="+mn-lt"/>
              <a:cs typeface="+mn-cs"/>
            </a:endParaRPr>
          </a:p>
          <a:p>
            <a:pPr fontAlgn="auto">
              <a:spcBef>
                <a:spcPts val="0"/>
              </a:spcBef>
              <a:spcAft>
                <a:spcPts val="0"/>
              </a:spcAft>
              <a:defRPr/>
            </a:pPr>
            <a:r>
              <a:rPr lang="pt-BR" dirty="0">
                <a:effectLst>
                  <a:outerShdw blurRad="38100" dist="38100" dir="2700000" algn="tl">
                    <a:srgbClr val="000000">
                      <a:alpha val="43137"/>
                    </a:srgbClr>
                  </a:outerShdw>
                </a:effectLst>
                <a:latin typeface="+mn-lt"/>
                <a:cs typeface="+mn-cs"/>
              </a:rPr>
              <a:t>(   ) Texto gerado a partir da alteração do sentido original, produzindo humor, ironia, denúncia, entre outros efeitos</a:t>
            </a:r>
            <a:r>
              <a:rPr lang="pt-BR" dirty="0" smtClean="0">
                <a:effectLst>
                  <a:outerShdw blurRad="38100" dist="38100" dir="2700000" algn="tl">
                    <a:srgbClr val="000000">
                      <a:alpha val="43137"/>
                    </a:srgbClr>
                  </a:outerShdw>
                </a:effectLst>
                <a:latin typeface="+mn-lt"/>
                <a:cs typeface="+mn-cs"/>
              </a:rPr>
              <a:t>.</a:t>
            </a:r>
          </a:p>
          <a:p>
            <a:pPr fontAlgn="auto">
              <a:spcBef>
                <a:spcPts val="0"/>
              </a:spcBef>
              <a:spcAft>
                <a:spcPts val="0"/>
              </a:spcAft>
              <a:defRPr/>
            </a:pPr>
            <a:endParaRPr lang="pt-BR" dirty="0" smtClean="0">
              <a:effectLst>
                <a:outerShdw blurRad="38100" dist="38100" dir="2700000" algn="tl">
                  <a:srgbClr val="000000">
                    <a:alpha val="43137"/>
                  </a:srgbClr>
                </a:outerShdw>
              </a:effectLst>
            </a:endParaRPr>
          </a:p>
          <a:p>
            <a:pPr>
              <a:defRPr/>
            </a:pPr>
            <a:r>
              <a:rPr lang="pt-BR" dirty="0" smtClean="0">
                <a:effectLst>
                  <a:outerShdw blurRad="38100" dist="38100" dir="2700000" algn="tl">
                    <a:srgbClr val="000000">
                      <a:alpha val="43137"/>
                    </a:srgbClr>
                  </a:outerShdw>
                </a:effectLst>
              </a:rPr>
              <a:t>(   ) texto baseia-se em outro, </a:t>
            </a:r>
            <a:r>
              <a:rPr lang="pt-BR" b="1" dirty="0" smtClean="0">
                <a:effectLst>
                  <a:outerShdw blurRad="38100" dist="38100" dir="2700000" algn="tl">
                    <a:srgbClr val="000000">
                      <a:alpha val="43137"/>
                    </a:srgbClr>
                  </a:outerShdw>
                </a:effectLst>
              </a:rPr>
              <a:t>complementando</a:t>
            </a:r>
            <a:r>
              <a:rPr lang="pt-BR" dirty="0" smtClean="0">
                <a:effectLst>
                  <a:outerShdw blurRad="38100" dist="38100" dir="2700000" algn="tl">
                    <a:srgbClr val="000000">
                      <a:alpha val="43137"/>
                    </a:srgbClr>
                  </a:outerShdw>
                </a:effectLst>
              </a:rPr>
              <a:t> o seu </a:t>
            </a:r>
            <a:r>
              <a:rPr lang="pt-BR" b="1" dirty="0" smtClean="0">
                <a:effectLst>
                  <a:outerShdw blurRad="38100" dist="38100" dir="2700000" algn="tl">
                    <a:srgbClr val="000000">
                      <a:alpha val="43137"/>
                    </a:srgbClr>
                  </a:outerShdw>
                </a:effectLst>
              </a:rPr>
              <a:t>sentido</a:t>
            </a:r>
            <a:r>
              <a:rPr lang="pt-BR" dirty="0" smtClean="0">
                <a:effectLst>
                  <a:outerShdw blurRad="38100" dist="38100" dir="2700000" algn="tl">
                    <a:srgbClr val="000000">
                      <a:alpha val="43137"/>
                    </a:srgbClr>
                  </a:outerShdw>
                </a:effectLst>
              </a:rPr>
              <a:t>. É uma maneira de recriar uma obra, trazendo a ela “</a:t>
            </a:r>
            <a:r>
              <a:rPr lang="pt-BR" b="1" dirty="0" smtClean="0">
                <a:effectLst>
                  <a:outerShdw blurRad="38100" dist="38100" dir="2700000" algn="tl">
                    <a:srgbClr val="000000">
                      <a:alpha val="43137"/>
                    </a:srgbClr>
                  </a:outerShdw>
                </a:effectLst>
              </a:rPr>
              <a:t>estilo</a:t>
            </a:r>
            <a:r>
              <a:rPr lang="pt-BR" dirty="0" smtClean="0">
                <a:effectLst>
                  <a:outerShdw blurRad="38100" dist="38100" dir="2700000" algn="tl">
                    <a:srgbClr val="000000">
                      <a:alpha val="43137"/>
                    </a:srgbClr>
                  </a:outerShdw>
                </a:effectLst>
              </a:rPr>
              <a:t>” </a:t>
            </a:r>
            <a:r>
              <a:rPr lang="pt-BR" b="1" dirty="0" smtClean="0">
                <a:effectLst>
                  <a:outerShdw blurRad="38100" dist="38100" dir="2700000" algn="tl">
                    <a:srgbClr val="000000">
                      <a:alpha val="43137"/>
                    </a:srgbClr>
                  </a:outerShdw>
                </a:effectLst>
              </a:rPr>
              <a:t>próprio</a:t>
            </a:r>
            <a:r>
              <a:rPr lang="pt-BR" dirty="0" smtClean="0">
                <a:effectLst>
                  <a:outerShdw blurRad="38100" dist="38100" dir="2700000" algn="tl">
                    <a:srgbClr val="000000">
                      <a:alpha val="43137"/>
                    </a:srgbClr>
                  </a:outerShdw>
                </a:effectLst>
              </a:rPr>
              <a:t>, </a:t>
            </a:r>
            <a:r>
              <a:rPr lang="pt-BR" b="1" dirty="0" smtClean="0">
                <a:effectLst>
                  <a:outerShdw blurRad="38100" dist="38100" dir="2700000" algn="tl">
                    <a:srgbClr val="000000">
                      <a:alpha val="43137"/>
                    </a:srgbClr>
                  </a:outerShdw>
                </a:effectLst>
              </a:rPr>
              <a:t>renovando-a</a:t>
            </a:r>
            <a:r>
              <a:rPr lang="pt-BR" dirty="0" smtClean="0">
                <a:effectLst>
                  <a:outerShdw blurRad="38100" dist="38100" dir="2700000" algn="tl">
                    <a:srgbClr val="000000">
                      <a:alpha val="43137"/>
                    </a:srgbClr>
                  </a:outerShdw>
                </a:effectLst>
              </a:rPr>
              <a:t>.</a:t>
            </a:r>
            <a:endParaRPr lang="pt-BR" dirty="0">
              <a:effectLst>
                <a:outerShdw blurRad="38100" dist="38100" dir="2700000" algn="tl">
                  <a:srgbClr val="000000">
                    <a:alpha val="43137"/>
                  </a:srgbClr>
                </a:outerShdw>
              </a:effectLst>
              <a:latin typeface="+mn-lt"/>
              <a:cs typeface="+mn-cs"/>
            </a:endParaRPr>
          </a:p>
        </p:txBody>
      </p:sp>
    </p:spTree>
    <p:extLst>
      <p:ext uri="{BB962C8B-B14F-4D97-AF65-F5344CB8AC3E}">
        <p14:creationId xmlns:p14="http://schemas.microsoft.com/office/powerpoint/2010/main" xmlns="" val="6823101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aixaDeTexto 3"/>
          <p:cNvSpPr txBox="1">
            <a:spLocks noChangeArrowheads="1"/>
          </p:cNvSpPr>
          <p:nvPr/>
        </p:nvSpPr>
        <p:spPr bwMode="auto">
          <a:xfrm>
            <a:off x="571500" y="1928813"/>
            <a:ext cx="228600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buFontTx/>
              <a:buAutoNum type="arabicParenBoth"/>
            </a:pPr>
            <a:r>
              <a:rPr lang="pt-BR" b="1" dirty="0"/>
              <a:t>- Paródia</a:t>
            </a:r>
          </a:p>
          <a:p>
            <a:pPr>
              <a:buFontTx/>
              <a:buAutoNum type="arabicParenBoth"/>
            </a:pPr>
            <a:endParaRPr lang="pt-BR" b="1" dirty="0"/>
          </a:p>
          <a:p>
            <a:pPr>
              <a:buFontTx/>
              <a:buAutoNum type="arabicParenBoth"/>
            </a:pPr>
            <a:r>
              <a:rPr lang="pt-BR" b="1" dirty="0"/>
              <a:t> - Paráfrase</a:t>
            </a:r>
          </a:p>
          <a:p>
            <a:pPr>
              <a:buFontTx/>
              <a:buAutoNum type="arabicParenBoth"/>
            </a:pPr>
            <a:endParaRPr lang="pt-BR" b="1" dirty="0"/>
          </a:p>
          <a:p>
            <a:pPr>
              <a:buFontTx/>
              <a:buAutoNum type="arabicParenBoth"/>
            </a:pPr>
            <a:r>
              <a:rPr lang="pt-BR" b="1" dirty="0"/>
              <a:t> - Epígrafe</a:t>
            </a:r>
          </a:p>
          <a:p>
            <a:pPr>
              <a:buFontTx/>
              <a:buAutoNum type="arabicParenBoth"/>
            </a:pPr>
            <a:endParaRPr lang="pt-BR" b="1" dirty="0"/>
          </a:p>
          <a:p>
            <a:pPr>
              <a:buFontTx/>
              <a:buAutoNum type="arabicParenBoth"/>
            </a:pPr>
            <a:r>
              <a:rPr lang="pt-BR" b="1" dirty="0"/>
              <a:t> - Alusão</a:t>
            </a:r>
          </a:p>
          <a:p>
            <a:pPr>
              <a:buFontTx/>
              <a:buAutoNum type="arabicParenBoth"/>
            </a:pPr>
            <a:endParaRPr lang="pt-BR" b="1" dirty="0"/>
          </a:p>
          <a:p>
            <a:pPr>
              <a:buFontTx/>
              <a:buAutoNum type="arabicParenBoth"/>
            </a:pPr>
            <a:r>
              <a:rPr lang="pt-BR" b="1" dirty="0"/>
              <a:t> - </a:t>
            </a:r>
            <a:r>
              <a:rPr lang="pt-BR" b="1" dirty="0" smtClean="0"/>
              <a:t>Citação</a:t>
            </a:r>
          </a:p>
          <a:p>
            <a:pPr>
              <a:buFontTx/>
              <a:buAutoNum type="arabicParenBoth"/>
            </a:pPr>
            <a:endParaRPr lang="pt-BR" b="1" dirty="0" smtClean="0"/>
          </a:p>
          <a:p>
            <a:pPr>
              <a:buFontTx/>
              <a:buAutoNum type="arabicParenBoth"/>
            </a:pPr>
            <a:r>
              <a:rPr lang="pt-BR" b="1" dirty="0" smtClean="0"/>
              <a:t> </a:t>
            </a:r>
            <a:r>
              <a:rPr lang="pt-BR" b="1" dirty="0" smtClean="0"/>
              <a:t>- Estilização</a:t>
            </a:r>
            <a:endParaRPr lang="pt-BR" b="1" dirty="0"/>
          </a:p>
          <a:p>
            <a:pPr>
              <a:buFontTx/>
              <a:buAutoNum type="arabicParenBoth"/>
            </a:pPr>
            <a:endParaRPr lang="pt-BR" dirty="0"/>
          </a:p>
        </p:txBody>
      </p:sp>
      <p:sp>
        <p:nvSpPr>
          <p:cNvPr id="5" name="CaixaDeTexto 4"/>
          <p:cNvSpPr txBox="1"/>
          <p:nvPr/>
        </p:nvSpPr>
        <p:spPr>
          <a:xfrm>
            <a:off x="3203848" y="954008"/>
            <a:ext cx="5688632" cy="5355312"/>
          </a:xfrm>
          <a:prstGeom prst="rect">
            <a:avLst/>
          </a:prstGeom>
          <a:noFill/>
        </p:spPr>
        <p:txBody>
          <a:bodyPr wrap="square">
            <a:spAutoFit/>
          </a:bodyPr>
          <a:lstStyle/>
          <a:p>
            <a:pPr fontAlgn="auto">
              <a:spcBef>
                <a:spcPts val="0"/>
              </a:spcBef>
              <a:spcAft>
                <a:spcPts val="0"/>
              </a:spcAft>
              <a:defRPr/>
            </a:pPr>
            <a:r>
              <a:rPr lang="pt-BR" dirty="0" smtClean="0">
                <a:effectLst>
                  <a:outerShdw blurRad="38100" dist="38100" dir="2700000" algn="tl">
                    <a:srgbClr val="000000">
                      <a:alpha val="43137"/>
                    </a:srgbClr>
                  </a:outerShdw>
                </a:effectLst>
                <a:latin typeface="+mn-lt"/>
                <a:cs typeface="+mn-cs"/>
              </a:rPr>
              <a:t>(</a:t>
            </a:r>
            <a:r>
              <a:rPr lang="pt-BR" dirty="0" smtClean="0">
                <a:solidFill>
                  <a:srgbClr val="FFFF00"/>
                </a:solidFill>
                <a:effectLst>
                  <a:outerShdw blurRad="38100" dist="38100" dir="2700000" algn="tl">
                    <a:srgbClr val="000000">
                      <a:alpha val="43137"/>
                    </a:srgbClr>
                  </a:outerShdw>
                </a:effectLst>
              </a:rPr>
              <a:t>4</a:t>
            </a:r>
            <a:r>
              <a:rPr lang="pt-BR" dirty="0" smtClean="0">
                <a:effectLst>
                  <a:outerShdw blurRad="38100" dist="38100" dir="2700000" algn="tl">
                    <a:srgbClr val="000000">
                      <a:alpha val="43137"/>
                    </a:srgbClr>
                  </a:outerShdw>
                </a:effectLst>
                <a:latin typeface="+mn-lt"/>
                <a:cs typeface="+mn-cs"/>
              </a:rPr>
              <a:t> </a:t>
            </a:r>
            <a:r>
              <a:rPr lang="pt-BR" dirty="0">
                <a:effectLst>
                  <a:outerShdw blurRad="38100" dist="38100" dir="2700000" algn="tl">
                    <a:srgbClr val="000000">
                      <a:alpha val="43137"/>
                    </a:srgbClr>
                  </a:outerShdw>
                </a:effectLst>
                <a:latin typeface="+mn-lt"/>
                <a:cs typeface="+mn-cs"/>
              </a:rPr>
              <a:t>) Trecho que faz referência indireta a outros textos.</a:t>
            </a:r>
          </a:p>
          <a:p>
            <a:pPr fontAlgn="auto">
              <a:spcBef>
                <a:spcPts val="0"/>
              </a:spcBef>
              <a:spcAft>
                <a:spcPts val="0"/>
              </a:spcAft>
              <a:defRPr/>
            </a:pPr>
            <a:endParaRPr lang="pt-BR" dirty="0">
              <a:effectLst>
                <a:outerShdw blurRad="38100" dist="38100" dir="2700000" algn="tl">
                  <a:srgbClr val="000000">
                    <a:alpha val="43137"/>
                  </a:srgbClr>
                </a:outerShdw>
              </a:effectLst>
              <a:latin typeface="+mn-lt"/>
              <a:cs typeface="+mn-cs"/>
            </a:endParaRPr>
          </a:p>
          <a:p>
            <a:pPr fontAlgn="auto">
              <a:spcBef>
                <a:spcPts val="0"/>
              </a:spcBef>
              <a:spcAft>
                <a:spcPts val="0"/>
              </a:spcAft>
              <a:defRPr/>
            </a:pPr>
            <a:r>
              <a:rPr lang="pt-BR" dirty="0" smtClean="0">
                <a:effectLst>
                  <a:outerShdw blurRad="38100" dist="38100" dir="2700000" algn="tl">
                    <a:srgbClr val="000000">
                      <a:alpha val="43137"/>
                    </a:srgbClr>
                  </a:outerShdw>
                </a:effectLst>
                <a:latin typeface="+mn-lt"/>
                <a:cs typeface="+mn-cs"/>
              </a:rPr>
              <a:t>(</a:t>
            </a:r>
            <a:r>
              <a:rPr lang="pt-BR" dirty="0" smtClean="0">
                <a:solidFill>
                  <a:srgbClr val="FFFF00"/>
                </a:solidFill>
                <a:effectLst>
                  <a:outerShdw blurRad="38100" dist="38100" dir="2700000" algn="tl">
                    <a:srgbClr val="000000">
                      <a:alpha val="43137"/>
                    </a:srgbClr>
                  </a:outerShdw>
                </a:effectLst>
              </a:rPr>
              <a:t>3</a:t>
            </a:r>
            <a:r>
              <a:rPr lang="pt-BR" dirty="0" smtClean="0">
                <a:effectLst>
                  <a:outerShdw blurRad="38100" dist="38100" dir="2700000" algn="tl">
                    <a:srgbClr val="000000">
                      <a:alpha val="43137"/>
                    </a:srgbClr>
                  </a:outerShdw>
                </a:effectLst>
                <a:latin typeface="+mn-lt"/>
                <a:cs typeface="+mn-cs"/>
              </a:rPr>
              <a:t> </a:t>
            </a:r>
            <a:r>
              <a:rPr lang="pt-BR" dirty="0">
                <a:effectLst>
                  <a:outerShdw blurRad="38100" dist="38100" dir="2700000" algn="tl">
                    <a:srgbClr val="000000">
                      <a:alpha val="43137"/>
                    </a:srgbClr>
                  </a:outerShdw>
                </a:effectLst>
                <a:latin typeface="+mn-lt"/>
                <a:cs typeface="+mn-cs"/>
              </a:rPr>
              <a:t>) Trecho de outro autor, usado na apresentação ou na abertura de uma página ou capítulo e que lhe antecipa a temática ou o objetivo.</a:t>
            </a:r>
          </a:p>
          <a:p>
            <a:pPr fontAlgn="auto">
              <a:spcBef>
                <a:spcPts val="0"/>
              </a:spcBef>
              <a:spcAft>
                <a:spcPts val="0"/>
              </a:spcAft>
              <a:defRPr/>
            </a:pPr>
            <a:endParaRPr lang="pt-BR" dirty="0">
              <a:effectLst>
                <a:outerShdw blurRad="38100" dist="38100" dir="2700000" algn="tl">
                  <a:srgbClr val="000000">
                    <a:alpha val="43137"/>
                  </a:srgbClr>
                </a:outerShdw>
              </a:effectLst>
              <a:latin typeface="+mn-lt"/>
              <a:cs typeface="+mn-cs"/>
            </a:endParaRPr>
          </a:p>
          <a:p>
            <a:pPr fontAlgn="auto">
              <a:spcBef>
                <a:spcPts val="0"/>
              </a:spcBef>
              <a:spcAft>
                <a:spcPts val="0"/>
              </a:spcAft>
              <a:defRPr/>
            </a:pPr>
            <a:r>
              <a:rPr lang="pt-BR" dirty="0" smtClean="0">
                <a:effectLst>
                  <a:outerShdw blurRad="38100" dist="38100" dir="2700000" algn="tl">
                    <a:srgbClr val="000000">
                      <a:alpha val="43137"/>
                    </a:srgbClr>
                  </a:outerShdw>
                </a:effectLst>
                <a:latin typeface="+mn-lt"/>
                <a:cs typeface="+mn-cs"/>
              </a:rPr>
              <a:t>(</a:t>
            </a:r>
            <a:r>
              <a:rPr lang="pt-BR" dirty="0" smtClean="0">
                <a:solidFill>
                  <a:srgbClr val="FFFF00"/>
                </a:solidFill>
                <a:effectLst>
                  <a:outerShdw blurRad="38100" dist="38100" dir="2700000" algn="tl">
                    <a:srgbClr val="000000">
                      <a:alpha val="43137"/>
                    </a:srgbClr>
                  </a:outerShdw>
                </a:effectLst>
              </a:rPr>
              <a:t>2</a:t>
            </a:r>
            <a:r>
              <a:rPr lang="pt-BR" dirty="0" smtClean="0">
                <a:effectLst>
                  <a:outerShdw blurRad="38100" dist="38100" dir="2700000" algn="tl">
                    <a:srgbClr val="000000">
                      <a:alpha val="43137"/>
                    </a:srgbClr>
                  </a:outerShdw>
                </a:effectLst>
                <a:latin typeface="+mn-lt"/>
                <a:cs typeface="+mn-cs"/>
              </a:rPr>
              <a:t> </a:t>
            </a:r>
            <a:r>
              <a:rPr lang="pt-BR" dirty="0">
                <a:effectLst>
                  <a:outerShdw blurRad="38100" dist="38100" dir="2700000" algn="tl">
                    <a:srgbClr val="000000">
                      <a:alpha val="43137"/>
                    </a:srgbClr>
                  </a:outerShdw>
                </a:effectLst>
                <a:latin typeface="+mn-lt"/>
                <a:cs typeface="+mn-cs"/>
              </a:rPr>
              <a:t>) O texto gerado mantém ou confirma as ideias do texto original.</a:t>
            </a:r>
          </a:p>
          <a:p>
            <a:pPr fontAlgn="auto">
              <a:spcBef>
                <a:spcPts val="0"/>
              </a:spcBef>
              <a:spcAft>
                <a:spcPts val="0"/>
              </a:spcAft>
              <a:defRPr/>
            </a:pPr>
            <a:endParaRPr lang="pt-BR" dirty="0">
              <a:effectLst>
                <a:outerShdw blurRad="38100" dist="38100" dir="2700000" algn="tl">
                  <a:srgbClr val="000000">
                    <a:alpha val="43137"/>
                  </a:srgbClr>
                </a:outerShdw>
              </a:effectLst>
              <a:latin typeface="+mn-lt"/>
              <a:cs typeface="+mn-cs"/>
            </a:endParaRPr>
          </a:p>
          <a:p>
            <a:pPr fontAlgn="auto">
              <a:spcBef>
                <a:spcPts val="0"/>
              </a:spcBef>
              <a:spcAft>
                <a:spcPts val="0"/>
              </a:spcAft>
              <a:defRPr/>
            </a:pPr>
            <a:r>
              <a:rPr lang="pt-BR" dirty="0" smtClean="0">
                <a:effectLst>
                  <a:outerShdw blurRad="38100" dist="38100" dir="2700000" algn="tl">
                    <a:srgbClr val="000000">
                      <a:alpha val="43137"/>
                    </a:srgbClr>
                  </a:outerShdw>
                </a:effectLst>
                <a:latin typeface="+mn-lt"/>
                <a:cs typeface="+mn-cs"/>
              </a:rPr>
              <a:t>(</a:t>
            </a:r>
            <a:r>
              <a:rPr lang="pt-BR" dirty="0" smtClean="0">
                <a:solidFill>
                  <a:srgbClr val="FFFF00"/>
                </a:solidFill>
                <a:effectLst>
                  <a:outerShdw blurRad="38100" dist="38100" dir="2700000" algn="tl">
                    <a:srgbClr val="000000">
                      <a:alpha val="43137"/>
                    </a:srgbClr>
                  </a:outerShdw>
                </a:effectLst>
              </a:rPr>
              <a:t>5</a:t>
            </a:r>
            <a:r>
              <a:rPr lang="pt-BR" dirty="0" smtClean="0">
                <a:effectLst>
                  <a:outerShdw blurRad="38100" dist="38100" dir="2700000" algn="tl">
                    <a:srgbClr val="000000">
                      <a:alpha val="43137"/>
                    </a:srgbClr>
                  </a:outerShdw>
                </a:effectLst>
                <a:latin typeface="+mn-lt"/>
                <a:cs typeface="+mn-cs"/>
              </a:rPr>
              <a:t> </a:t>
            </a:r>
            <a:r>
              <a:rPr lang="pt-BR" dirty="0">
                <a:effectLst>
                  <a:outerShdw blurRad="38100" dist="38100" dir="2700000" algn="tl">
                    <a:srgbClr val="000000">
                      <a:alpha val="43137"/>
                    </a:srgbClr>
                  </a:outerShdw>
                </a:effectLst>
                <a:latin typeface="+mn-lt"/>
                <a:cs typeface="+mn-cs"/>
              </a:rPr>
              <a:t>) Trechos ou passagens de outros textos inseridas no texto criado, geralmente acompanhados por aspas ou destacados.</a:t>
            </a:r>
          </a:p>
          <a:p>
            <a:pPr fontAlgn="auto">
              <a:spcBef>
                <a:spcPts val="0"/>
              </a:spcBef>
              <a:spcAft>
                <a:spcPts val="0"/>
              </a:spcAft>
              <a:defRPr/>
            </a:pPr>
            <a:endParaRPr lang="pt-BR" dirty="0">
              <a:effectLst>
                <a:outerShdw blurRad="38100" dist="38100" dir="2700000" algn="tl">
                  <a:srgbClr val="000000">
                    <a:alpha val="43137"/>
                  </a:srgbClr>
                </a:outerShdw>
              </a:effectLst>
              <a:latin typeface="+mn-lt"/>
              <a:cs typeface="+mn-cs"/>
            </a:endParaRPr>
          </a:p>
          <a:p>
            <a:pPr fontAlgn="auto">
              <a:spcBef>
                <a:spcPts val="0"/>
              </a:spcBef>
              <a:spcAft>
                <a:spcPts val="0"/>
              </a:spcAft>
              <a:defRPr/>
            </a:pPr>
            <a:r>
              <a:rPr lang="pt-BR" dirty="0" smtClean="0">
                <a:effectLst>
                  <a:outerShdw blurRad="38100" dist="38100" dir="2700000" algn="tl">
                    <a:srgbClr val="000000">
                      <a:alpha val="43137"/>
                    </a:srgbClr>
                  </a:outerShdw>
                </a:effectLst>
                <a:latin typeface="+mn-lt"/>
                <a:cs typeface="+mn-cs"/>
              </a:rPr>
              <a:t>(</a:t>
            </a:r>
            <a:r>
              <a:rPr lang="pt-BR" dirty="0" smtClean="0">
                <a:solidFill>
                  <a:srgbClr val="FFFF00"/>
                </a:solidFill>
                <a:effectLst>
                  <a:outerShdw blurRad="38100" dist="38100" dir="2700000" algn="tl">
                    <a:srgbClr val="000000">
                      <a:alpha val="43137"/>
                    </a:srgbClr>
                  </a:outerShdw>
                </a:effectLst>
              </a:rPr>
              <a:t>1</a:t>
            </a:r>
            <a:r>
              <a:rPr lang="pt-BR" dirty="0" smtClean="0">
                <a:effectLst>
                  <a:outerShdw blurRad="38100" dist="38100" dir="2700000" algn="tl">
                    <a:srgbClr val="000000">
                      <a:alpha val="43137"/>
                    </a:srgbClr>
                  </a:outerShdw>
                </a:effectLst>
                <a:latin typeface="+mn-lt"/>
                <a:cs typeface="+mn-cs"/>
              </a:rPr>
              <a:t> </a:t>
            </a:r>
            <a:r>
              <a:rPr lang="pt-BR" dirty="0">
                <a:effectLst>
                  <a:outerShdw blurRad="38100" dist="38100" dir="2700000" algn="tl">
                    <a:srgbClr val="000000">
                      <a:alpha val="43137"/>
                    </a:srgbClr>
                  </a:outerShdw>
                </a:effectLst>
                <a:latin typeface="+mn-lt"/>
                <a:cs typeface="+mn-cs"/>
              </a:rPr>
              <a:t>) Texto gerado a partir da alteração do sentido original, produzindo humor, ironia, denúncia, entre outros efeitos</a:t>
            </a:r>
            <a:r>
              <a:rPr lang="pt-BR" dirty="0" smtClean="0">
                <a:effectLst>
                  <a:outerShdw blurRad="38100" dist="38100" dir="2700000" algn="tl">
                    <a:srgbClr val="000000">
                      <a:alpha val="43137"/>
                    </a:srgbClr>
                  </a:outerShdw>
                </a:effectLst>
                <a:latin typeface="+mn-lt"/>
                <a:cs typeface="+mn-cs"/>
              </a:rPr>
              <a:t>.</a:t>
            </a:r>
          </a:p>
          <a:p>
            <a:pPr fontAlgn="auto">
              <a:spcBef>
                <a:spcPts val="0"/>
              </a:spcBef>
              <a:spcAft>
                <a:spcPts val="0"/>
              </a:spcAft>
              <a:defRPr/>
            </a:pPr>
            <a:endParaRPr lang="pt-BR" dirty="0" smtClean="0">
              <a:effectLst>
                <a:outerShdw blurRad="38100" dist="38100" dir="2700000" algn="tl">
                  <a:srgbClr val="000000">
                    <a:alpha val="43137"/>
                  </a:srgbClr>
                </a:outerShdw>
              </a:effectLst>
            </a:endParaRPr>
          </a:p>
          <a:p>
            <a:pPr>
              <a:defRPr/>
            </a:pPr>
            <a:r>
              <a:rPr lang="pt-BR" dirty="0" smtClean="0">
                <a:effectLst>
                  <a:outerShdw blurRad="38100" dist="38100" dir="2700000" algn="tl">
                    <a:srgbClr val="000000">
                      <a:alpha val="43137"/>
                    </a:srgbClr>
                  </a:outerShdw>
                </a:effectLst>
              </a:rPr>
              <a:t>(</a:t>
            </a:r>
            <a:r>
              <a:rPr lang="pt-BR" dirty="0" smtClean="0">
                <a:solidFill>
                  <a:srgbClr val="FFFF00"/>
                </a:solidFill>
                <a:effectLst>
                  <a:outerShdw blurRad="38100" dist="38100" dir="2700000" algn="tl">
                    <a:srgbClr val="000000">
                      <a:alpha val="43137"/>
                    </a:srgbClr>
                  </a:outerShdw>
                </a:effectLst>
              </a:rPr>
              <a:t>6</a:t>
            </a:r>
            <a:r>
              <a:rPr lang="pt-BR" dirty="0" smtClean="0">
                <a:effectLst>
                  <a:outerShdw blurRad="38100" dist="38100" dir="2700000" algn="tl">
                    <a:srgbClr val="000000">
                      <a:alpha val="43137"/>
                    </a:srgbClr>
                  </a:outerShdw>
                </a:effectLst>
              </a:rPr>
              <a:t> </a:t>
            </a:r>
            <a:r>
              <a:rPr lang="pt-BR" dirty="0" smtClean="0">
                <a:effectLst>
                  <a:outerShdw blurRad="38100" dist="38100" dir="2700000" algn="tl">
                    <a:srgbClr val="000000">
                      <a:alpha val="43137"/>
                    </a:srgbClr>
                  </a:outerShdw>
                </a:effectLst>
              </a:rPr>
              <a:t>) </a:t>
            </a:r>
            <a:r>
              <a:rPr lang="pt-BR" dirty="0" smtClean="0"/>
              <a:t> </a:t>
            </a:r>
            <a:r>
              <a:rPr lang="pt-BR" dirty="0" smtClean="0">
                <a:effectLst>
                  <a:outerShdw blurRad="38100" dist="38100" dir="2700000" algn="tl">
                    <a:srgbClr val="000000">
                      <a:alpha val="43137"/>
                    </a:srgbClr>
                  </a:outerShdw>
                </a:effectLst>
              </a:rPr>
              <a:t>texto baseia-se em outro, </a:t>
            </a:r>
            <a:r>
              <a:rPr lang="pt-BR" b="1" dirty="0" smtClean="0">
                <a:effectLst>
                  <a:outerShdw blurRad="38100" dist="38100" dir="2700000" algn="tl">
                    <a:srgbClr val="000000">
                      <a:alpha val="43137"/>
                    </a:srgbClr>
                  </a:outerShdw>
                </a:effectLst>
              </a:rPr>
              <a:t>complementando</a:t>
            </a:r>
            <a:r>
              <a:rPr lang="pt-BR" dirty="0" smtClean="0">
                <a:effectLst>
                  <a:outerShdw blurRad="38100" dist="38100" dir="2700000" algn="tl">
                    <a:srgbClr val="000000">
                      <a:alpha val="43137"/>
                    </a:srgbClr>
                  </a:outerShdw>
                </a:effectLst>
              </a:rPr>
              <a:t> o seu </a:t>
            </a:r>
            <a:r>
              <a:rPr lang="pt-BR" b="1" dirty="0" smtClean="0">
                <a:effectLst>
                  <a:outerShdw blurRad="38100" dist="38100" dir="2700000" algn="tl">
                    <a:srgbClr val="000000">
                      <a:alpha val="43137"/>
                    </a:srgbClr>
                  </a:outerShdw>
                </a:effectLst>
              </a:rPr>
              <a:t>sentido</a:t>
            </a:r>
            <a:r>
              <a:rPr lang="pt-BR" dirty="0" smtClean="0">
                <a:effectLst>
                  <a:outerShdw blurRad="38100" dist="38100" dir="2700000" algn="tl">
                    <a:srgbClr val="000000">
                      <a:alpha val="43137"/>
                    </a:srgbClr>
                  </a:outerShdw>
                </a:effectLst>
              </a:rPr>
              <a:t>. </a:t>
            </a:r>
            <a:r>
              <a:rPr lang="pt-BR" dirty="0" smtClean="0">
                <a:effectLst>
                  <a:outerShdw blurRad="38100" dist="38100" dir="2700000" algn="tl">
                    <a:srgbClr val="000000">
                      <a:alpha val="43137"/>
                    </a:srgbClr>
                  </a:outerShdw>
                </a:effectLst>
              </a:rPr>
              <a:t>É </a:t>
            </a:r>
            <a:r>
              <a:rPr lang="pt-BR" dirty="0" smtClean="0">
                <a:effectLst>
                  <a:outerShdw blurRad="38100" dist="38100" dir="2700000" algn="tl">
                    <a:srgbClr val="000000">
                      <a:alpha val="43137"/>
                    </a:srgbClr>
                  </a:outerShdw>
                </a:effectLst>
              </a:rPr>
              <a:t>uma maneira de recriar uma obra, trazendo a ela “</a:t>
            </a:r>
            <a:r>
              <a:rPr lang="pt-BR" b="1" dirty="0" smtClean="0">
                <a:effectLst>
                  <a:outerShdw blurRad="38100" dist="38100" dir="2700000" algn="tl">
                    <a:srgbClr val="000000">
                      <a:alpha val="43137"/>
                    </a:srgbClr>
                  </a:outerShdw>
                </a:effectLst>
              </a:rPr>
              <a:t>estilo</a:t>
            </a:r>
            <a:r>
              <a:rPr lang="pt-BR" dirty="0" smtClean="0">
                <a:effectLst>
                  <a:outerShdw blurRad="38100" dist="38100" dir="2700000" algn="tl">
                    <a:srgbClr val="000000">
                      <a:alpha val="43137"/>
                    </a:srgbClr>
                  </a:outerShdw>
                </a:effectLst>
              </a:rPr>
              <a:t>” </a:t>
            </a:r>
            <a:r>
              <a:rPr lang="pt-BR" b="1" dirty="0" smtClean="0">
                <a:effectLst>
                  <a:outerShdw blurRad="38100" dist="38100" dir="2700000" algn="tl">
                    <a:srgbClr val="000000">
                      <a:alpha val="43137"/>
                    </a:srgbClr>
                  </a:outerShdw>
                </a:effectLst>
              </a:rPr>
              <a:t>próprio</a:t>
            </a:r>
            <a:r>
              <a:rPr lang="pt-BR" dirty="0" smtClean="0">
                <a:effectLst>
                  <a:outerShdw blurRad="38100" dist="38100" dir="2700000" algn="tl">
                    <a:srgbClr val="000000">
                      <a:alpha val="43137"/>
                    </a:srgbClr>
                  </a:outerShdw>
                </a:effectLst>
              </a:rPr>
              <a:t>, </a:t>
            </a:r>
            <a:r>
              <a:rPr lang="pt-BR" b="1" dirty="0" smtClean="0">
                <a:effectLst>
                  <a:outerShdw blurRad="38100" dist="38100" dir="2700000" algn="tl">
                    <a:srgbClr val="000000">
                      <a:alpha val="43137"/>
                    </a:srgbClr>
                  </a:outerShdw>
                </a:effectLst>
              </a:rPr>
              <a:t>renovando-a</a:t>
            </a:r>
            <a:r>
              <a:rPr lang="pt-BR" dirty="0" smtClean="0">
                <a:effectLst>
                  <a:outerShdw blurRad="38100" dist="38100" dir="2700000" algn="tl">
                    <a:srgbClr val="000000">
                      <a:alpha val="43137"/>
                    </a:srgbClr>
                  </a:outerShdw>
                </a:effectLst>
              </a:rPr>
              <a:t>.</a:t>
            </a:r>
            <a:endParaRPr lang="pt-BR" dirty="0">
              <a:effectLst>
                <a:outerShdw blurRad="38100" dist="38100" dir="2700000" algn="tl">
                  <a:srgbClr val="000000">
                    <a:alpha val="43137"/>
                  </a:srgbClr>
                </a:outerShdw>
              </a:effectLst>
              <a:latin typeface="+mn-lt"/>
              <a:cs typeface="+mn-cs"/>
            </a:endParaRPr>
          </a:p>
        </p:txBody>
      </p:sp>
    </p:spTree>
    <p:extLst>
      <p:ext uri="{BB962C8B-B14F-4D97-AF65-F5344CB8AC3E}">
        <p14:creationId xmlns:p14="http://schemas.microsoft.com/office/powerpoint/2010/main" xmlns="" val="682310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5" descr="foto1"/>
          <p:cNvPicPr>
            <a:picLocks noChangeAspect="1" noChangeArrowheads="1"/>
          </p:cNvPicPr>
          <p:nvPr/>
        </p:nvPicPr>
        <p:blipFill>
          <a:blip r:embed="rId2" cstate="print"/>
          <a:srcRect/>
          <a:stretch>
            <a:fillRect/>
          </a:stretch>
        </p:blipFill>
        <p:spPr bwMode="auto">
          <a:xfrm>
            <a:off x="1738313" y="1547813"/>
            <a:ext cx="6362700" cy="4224337"/>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aixaDeTexto 3"/>
          <p:cNvSpPr txBox="1">
            <a:spLocks noChangeArrowheads="1"/>
          </p:cNvSpPr>
          <p:nvPr/>
        </p:nvSpPr>
        <p:spPr bwMode="auto">
          <a:xfrm>
            <a:off x="571500" y="1928813"/>
            <a:ext cx="2286000" cy="3693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buFontTx/>
              <a:buAutoNum type="arabicParenBoth"/>
            </a:pPr>
            <a:r>
              <a:rPr lang="pt-BR" b="1" dirty="0"/>
              <a:t>- Paródia</a:t>
            </a:r>
          </a:p>
          <a:p>
            <a:pPr>
              <a:buFontTx/>
              <a:buAutoNum type="arabicParenBoth"/>
            </a:pPr>
            <a:endParaRPr lang="pt-BR" b="1" dirty="0"/>
          </a:p>
          <a:p>
            <a:pPr>
              <a:buFontTx/>
              <a:buAutoNum type="arabicParenBoth"/>
            </a:pPr>
            <a:r>
              <a:rPr lang="pt-BR" b="1" dirty="0"/>
              <a:t> - Paráfrase</a:t>
            </a:r>
          </a:p>
          <a:p>
            <a:pPr>
              <a:buFontTx/>
              <a:buAutoNum type="arabicParenBoth"/>
            </a:pPr>
            <a:endParaRPr lang="pt-BR" b="1" dirty="0"/>
          </a:p>
          <a:p>
            <a:pPr>
              <a:buFontTx/>
              <a:buAutoNum type="arabicParenBoth"/>
            </a:pPr>
            <a:r>
              <a:rPr lang="pt-BR" b="1" dirty="0"/>
              <a:t> - Epígrafe</a:t>
            </a:r>
          </a:p>
          <a:p>
            <a:pPr>
              <a:buFontTx/>
              <a:buAutoNum type="arabicParenBoth"/>
            </a:pPr>
            <a:endParaRPr lang="pt-BR" b="1" dirty="0"/>
          </a:p>
          <a:p>
            <a:pPr>
              <a:buFontTx/>
              <a:buAutoNum type="arabicParenBoth"/>
            </a:pPr>
            <a:r>
              <a:rPr lang="pt-BR" b="1" dirty="0"/>
              <a:t> - Alusão</a:t>
            </a:r>
          </a:p>
          <a:p>
            <a:pPr>
              <a:buFontTx/>
              <a:buAutoNum type="arabicParenBoth"/>
            </a:pPr>
            <a:endParaRPr lang="pt-BR" b="1" dirty="0"/>
          </a:p>
          <a:p>
            <a:pPr>
              <a:buFontTx/>
              <a:buAutoNum type="arabicParenBoth"/>
            </a:pPr>
            <a:r>
              <a:rPr lang="pt-BR" b="1" dirty="0"/>
              <a:t> - </a:t>
            </a:r>
            <a:r>
              <a:rPr lang="pt-BR" b="1" dirty="0" smtClean="0"/>
              <a:t>Citação</a:t>
            </a:r>
          </a:p>
          <a:p>
            <a:pPr>
              <a:buFontTx/>
              <a:buAutoNum type="arabicParenBoth"/>
            </a:pPr>
            <a:endParaRPr lang="pt-BR" b="1" dirty="0" smtClean="0"/>
          </a:p>
          <a:p>
            <a:pPr>
              <a:buFontTx/>
              <a:buAutoNum type="arabicParenBoth"/>
            </a:pPr>
            <a:r>
              <a:rPr lang="pt-BR" b="1" dirty="0" smtClean="0"/>
              <a:t> - Estilização</a:t>
            </a:r>
          </a:p>
          <a:p>
            <a:pPr>
              <a:buFontTx/>
              <a:buAutoNum type="arabicParenBoth"/>
            </a:pPr>
            <a:endParaRPr lang="pt-BR" b="1" dirty="0"/>
          </a:p>
          <a:p>
            <a:pPr>
              <a:buFontTx/>
              <a:buAutoNum type="arabicParenBoth"/>
            </a:pPr>
            <a:endParaRPr lang="pt-BR" dirty="0"/>
          </a:p>
        </p:txBody>
      </p:sp>
      <p:sp>
        <p:nvSpPr>
          <p:cNvPr id="5" name="CaixaDeTexto 4"/>
          <p:cNvSpPr txBox="1"/>
          <p:nvPr/>
        </p:nvSpPr>
        <p:spPr>
          <a:xfrm>
            <a:off x="3143250" y="571500"/>
            <a:ext cx="5429250" cy="4524375"/>
          </a:xfrm>
          <a:prstGeom prst="rect">
            <a:avLst/>
          </a:prstGeom>
          <a:noFill/>
        </p:spPr>
        <p:txBody>
          <a:bodyPr>
            <a:spAutoFit/>
          </a:bodyPr>
          <a:lstStyle/>
          <a:p>
            <a:pPr fontAlgn="auto">
              <a:spcBef>
                <a:spcPts val="0"/>
              </a:spcBef>
              <a:spcAft>
                <a:spcPts val="0"/>
              </a:spcAft>
              <a:defRPr/>
            </a:pPr>
            <a:r>
              <a:rPr lang="pt-BR" dirty="0">
                <a:effectLst>
                  <a:outerShdw blurRad="38100" dist="38100" dir="2700000" algn="tl">
                    <a:srgbClr val="000000">
                      <a:alpha val="43137"/>
                    </a:srgbClr>
                  </a:outerShdw>
                </a:effectLst>
                <a:latin typeface="+mn-lt"/>
                <a:cs typeface="+mn-cs"/>
              </a:rPr>
              <a:t>(   )            </a:t>
            </a:r>
          </a:p>
          <a:p>
            <a:pPr fontAlgn="auto">
              <a:spcBef>
                <a:spcPts val="0"/>
              </a:spcBef>
              <a:spcAft>
                <a:spcPts val="0"/>
              </a:spcAft>
              <a:defRPr/>
            </a:pPr>
            <a:endParaRPr lang="pt-BR" b="1" dirty="0">
              <a:effectLst>
                <a:outerShdw blurRad="38100" dist="38100" dir="2700000" algn="tl">
                  <a:srgbClr val="000000">
                    <a:alpha val="43137"/>
                  </a:srgbClr>
                </a:outerShdw>
              </a:effectLst>
              <a:latin typeface="+mn-lt"/>
              <a:cs typeface="+mn-cs"/>
            </a:endParaRPr>
          </a:p>
          <a:p>
            <a:pPr algn="ctr" fontAlgn="auto">
              <a:spcBef>
                <a:spcPts val="0"/>
              </a:spcBef>
              <a:spcAft>
                <a:spcPts val="0"/>
              </a:spcAft>
              <a:defRPr/>
            </a:pPr>
            <a:r>
              <a:rPr lang="pt-BR" b="1" dirty="0">
                <a:latin typeface="+mn-lt"/>
                <a:cs typeface="+mn-cs"/>
              </a:rPr>
              <a:t>Outra Canção do Exílio</a:t>
            </a:r>
          </a:p>
          <a:p>
            <a:pPr algn="ctr" fontAlgn="auto">
              <a:spcBef>
                <a:spcPts val="0"/>
              </a:spcBef>
              <a:spcAft>
                <a:spcPts val="0"/>
              </a:spcAft>
              <a:defRPr/>
            </a:pPr>
            <a:r>
              <a:rPr lang="pt-BR" dirty="0">
                <a:latin typeface="+mn-lt"/>
                <a:cs typeface="+mn-cs"/>
              </a:rPr>
              <a:t>Eduardo Alves da Costa</a:t>
            </a:r>
          </a:p>
          <a:p>
            <a:pPr fontAlgn="auto">
              <a:spcBef>
                <a:spcPts val="0"/>
              </a:spcBef>
              <a:spcAft>
                <a:spcPts val="0"/>
              </a:spcAft>
              <a:defRPr/>
            </a:pPr>
            <a:endParaRPr lang="pt-BR" dirty="0">
              <a:latin typeface="+mn-lt"/>
              <a:cs typeface="+mn-cs"/>
            </a:endParaRPr>
          </a:p>
          <a:p>
            <a:pPr fontAlgn="auto">
              <a:spcBef>
                <a:spcPts val="0"/>
              </a:spcBef>
              <a:spcAft>
                <a:spcPts val="0"/>
              </a:spcAft>
              <a:defRPr/>
            </a:pPr>
            <a:r>
              <a:rPr lang="pt-BR" dirty="0">
                <a:latin typeface="+mn-lt"/>
                <a:cs typeface="+mn-cs"/>
              </a:rPr>
              <a:t/>
            </a:r>
            <a:br>
              <a:rPr lang="pt-BR" dirty="0">
                <a:latin typeface="+mn-lt"/>
                <a:cs typeface="+mn-cs"/>
              </a:rPr>
            </a:br>
            <a:r>
              <a:rPr lang="pt-BR" dirty="0">
                <a:latin typeface="+mn-lt"/>
                <a:cs typeface="+mn-cs"/>
              </a:rPr>
              <a:t>Minha terra tem Palmeiras, </a:t>
            </a:r>
            <a:br>
              <a:rPr lang="pt-BR" dirty="0">
                <a:latin typeface="+mn-lt"/>
                <a:cs typeface="+mn-cs"/>
              </a:rPr>
            </a:br>
            <a:r>
              <a:rPr lang="pt-BR" dirty="0">
                <a:latin typeface="+mn-lt"/>
                <a:cs typeface="+mn-cs"/>
              </a:rPr>
              <a:t>Corinthians e outros times </a:t>
            </a:r>
            <a:br>
              <a:rPr lang="pt-BR" dirty="0">
                <a:latin typeface="+mn-lt"/>
                <a:cs typeface="+mn-cs"/>
              </a:rPr>
            </a:br>
            <a:r>
              <a:rPr lang="pt-BR" dirty="0">
                <a:latin typeface="+mn-lt"/>
                <a:cs typeface="+mn-cs"/>
              </a:rPr>
              <a:t>de copas exuberantes </a:t>
            </a:r>
            <a:br>
              <a:rPr lang="pt-BR" dirty="0">
                <a:latin typeface="+mn-lt"/>
                <a:cs typeface="+mn-cs"/>
              </a:rPr>
            </a:br>
            <a:r>
              <a:rPr lang="pt-BR" dirty="0">
                <a:latin typeface="+mn-lt"/>
                <a:cs typeface="+mn-cs"/>
              </a:rPr>
              <a:t>que ocultam muitos crimes. </a:t>
            </a:r>
            <a:br>
              <a:rPr lang="pt-BR" dirty="0">
                <a:latin typeface="+mn-lt"/>
                <a:cs typeface="+mn-cs"/>
              </a:rPr>
            </a:br>
            <a:r>
              <a:rPr lang="pt-BR" dirty="0">
                <a:latin typeface="+mn-lt"/>
                <a:cs typeface="+mn-cs"/>
              </a:rPr>
              <a:t>As aves que aqui revoam </a:t>
            </a:r>
            <a:br>
              <a:rPr lang="pt-BR" dirty="0">
                <a:latin typeface="+mn-lt"/>
                <a:cs typeface="+mn-cs"/>
              </a:rPr>
            </a:br>
            <a:r>
              <a:rPr lang="pt-BR" dirty="0">
                <a:latin typeface="+mn-lt"/>
                <a:cs typeface="+mn-cs"/>
              </a:rPr>
              <a:t>são corvos do nunca mais, </a:t>
            </a:r>
            <a:br>
              <a:rPr lang="pt-BR" dirty="0">
                <a:latin typeface="+mn-lt"/>
                <a:cs typeface="+mn-cs"/>
              </a:rPr>
            </a:br>
            <a:r>
              <a:rPr lang="pt-BR" dirty="0">
                <a:latin typeface="+mn-lt"/>
                <a:cs typeface="+mn-cs"/>
              </a:rPr>
              <a:t>a povoar nossa noite </a:t>
            </a:r>
            <a:br>
              <a:rPr lang="pt-BR" dirty="0">
                <a:latin typeface="+mn-lt"/>
                <a:cs typeface="+mn-cs"/>
              </a:rPr>
            </a:br>
            <a:r>
              <a:rPr lang="pt-BR" dirty="0">
                <a:latin typeface="+mn-lt"/>
                <a:cs typeface="+mn-cs"/>
              </a:rPr>
              <a:t>com duros olhos de açoite </a:t>
            </a:r>
            <a:br>
              <a:rPr lang="pt-BR" dirty="0">
                <a:latin typeface="+mn-lt"/>
                <a:cs typeface="+mn-cs"/>
              </a:rPr>
            </a:br>
            <a:r>
              <a:rPr lang="pt-BR" dirty="0">
                <a:latin typeface="+mn-lt"/>
                <a:cs typeface="+mn-cs"/>
              </a:rPr>
              <a:t>que os anos esquecem jamais. </a:t>
            </a:r>
            <a:br>
              <a:rPr lang="pt-BR" dirty="0">
                <a:latin typeface="+mn-lt"/>
                <a:cs typeface="+mn-cs"/>
              </a:rPr>
            </a:br>
            <a:endParaRPr lang="pt-BR" dirty="0">
              <a:effectLst>
                <a:outerShdw blurRad="38100" dist="38100" dir="2700000" algn="tl">
                  <a:srgbClr val="000000">
                    <a:alpha val="43137"/>
                  </a:srgbClr>
                </a:outerShdw>
              </a:effectLst>
              <a:latin typeface="+mn-lt"/>
              <a:cs typeface="+mn-cs"/>
            </a:endParaRPr>
          </a:p>
        </p:txBody>
      </p:sp>
    </p:spTree>
    <p:extLst>
      <p:ext uri="{BB962C8B-B14F-4D97-AF65-F5344CB8AC3E}">
        <p14:creationId xmlns:p14="http://schemas.microsoft.com/office/powerpoint/2010/main" xmlns="" val="23316010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aixaDeTexto 3"/>
          <p:cNvSpPr txBox="1">
            <a:spLocks noChangeArrowheads="1"/>
          </p:cNvSpPr>
          <p:nvPr/>
        </p:nvSpPr>
        <p:spPr bwMode="auto">
          <a:xfrm>
            <a:off x="571500" y="1928813"/>
            <a:ext cx="228600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buFontTx/>
              <a:buAutoNum type="arabicParenBoth"/>
            </a:pPr>
            <a:r>
              <a:rPr lang="pt-BR" b="1" dirty="0"/>
              <a:t>- Paródia</a:t>
            </a:r>
          </a:p>
          <a:p>
            <a:pPr>
              <a:buFontTx/>
              <a:buAutoNum type="arabicParenBoth"/>
            </a:pPr>
            <a:endParaRPr lang="pt-BR" b="1" dirty="0"/>
          </a:p>
          <a:p>
            <a:pPr>
              <a:buFontTx/>
              <a:buAutoNum type="arabicParenBoth"/>
            </a:pPr>
            <a:r>
              <a:rPr lang="pt-BR" b="1" dirty="0"/>
              <a:t> - Paráfrase</a:t>
            </a:r>
          </a:p>
          <a:p>
            <a:pPr>
              <a:buFontTx/>
              <a:buAutoNum type="arabicParenBoth"/>
            </a:pPr>
            <a:endParaRPr lang="pt-BR" b="1" dirty="0"/>
          </a:p>
          <a:p>
            <a:pPr>
              <a:buFontTx/>
              <a:buAutoNum type="arabicParenBoth"/>
            </a:pPr>
            <a:r>
              <a:rPr lang="pt-BR" b="1" dirty="0"/>
              <a:t> - Epígrafe</a:t>
            </a:r>
          </a:p>
          <a:p>
            <a:pPr>
              <a:buFontTx/>
              <a:buAutoNum type="arabicParenBoth"/>
            </a:pPr>
            <a:endParaRPr lang="pt-BR" b="1" dirty="0"/>
          </a:p>
          <a:p>
            <a:pPr>
              <a:buFontTx/>
              <a:buAutoNum type="arabicParenBoth"/>
            </a:pPr>
            <a:r>
              <a:rPr lang="pt-BR" b="1" dirty="0"/>
              <a:t> - Alusão</a:t>
            </a:r>
          </a:p>
          <a:p>
            <a:pPr>
              <a:buFontTx/>
              <a:buAutoNum type="arabicParenBoth"/>
            </a:pPr>
            <a:endParaRPr lang="pt-BR" b="1" dirty="0"/>
          </a:p>
          <a:p>
            <a:pPr>
              <a:buFontTx/>
              <a:buAutoNum type="arabicParenBoth"/>
            </a:pPr>
            <a:r>
              <a:rPr lang="pt-BR" b="1" dirty="0" smtClean="0"/>
              <a:t> </a:t>
            </a:r>
            <a:r>
              <a:rPr lang="pt-BR" b="1" dirty="0"/>
              <a:t>- </a:t>
            </a:r>
            <a:r>
              <a:rPr lang="pt-BR" b="1" dirty="0" smtClean="0"/>
              <a:t>Citação</a:t>
            </a:r>
          </a:p>
          <a:p>
            <a:pPr>
              <a:buFontTx/>
              <a:buAutoNum type="arabicParenBoth"/>
            </a:pPr>
            <a:endParaRPr lang="pt-BR" b="1" dirty="0" smtClean="0"/>
          </a:p>
          <a:p>
            <a:pPr>
              <a:buFontTx/>
              <a:buAutoNum type="arabicParenBoth"/>
            </a:pPr>
            <a:r>
              <a:rPr lang="pt-BR" b="1" dirty="0" smtClean="0"/>
              <a:t> </a:t>
            </a:r>
            <a:r>
              <a:rPr lang="pt-BR" b="1" dirty="0" smtClean="0"/>
              <a:t>- Estilização</a:t>
            </a:r>
            <a:endParaRPr lang="pt-BR" b="1" dirty="0"/>
          </a:p>
          <a:p>
            <a:pPr>
              <a:buFontTx/>
              <a:buAutoNum type="arabicParenBoth"/>
            </a:pPr>
            <a:endParaRPr lang="pt-BR" dirty="0"/>
          </a:p>
        </p:txBody>
      </p:sp>
      <p:sp>
        <p:nvSpPr>
          <p:cNvPr id="5" name="CaixaDeTexto 4"/>
          <p:cNvSpPr txBox="1"/>
          <p:nvPr/>
        </p:nvSpPr>
        <p:spPr>
          <a:xfrm>
            <a:off x="3143250" y="571500"/>
            <a:ext cx="5429250" cy="4524375"/>
          </a:xfrm>
          <a:prstGeom prst="rect">
            <a:avLst/>
          </a:prstGeom>
          <a:noFill/>
        </p:spPr>
        <p:txBody>
          <a:bodyPr>
            <a:spAutoFit/>
          </a:bodyPr>
          <a:lstStyle/>
          <a:p>
            <a:pPr fontAlgn="auto">
              <a:spcBef>
                <a:spcPts val="0"/>
              </a:spcBef>
              <a:spcAft>
                <a:spcPts val="0"/>
              </a:spcAft>
              <a:defRPr/>
            </a:pPr>
            <a:r>
              <a:rPr lang="pt-BR" dirty="0">
                <a:effectLst>
                  <a:outerShdw blurRad="38100" dist="38100" dir="2700000" algn="tl">
                    <a:srgbClr val="000000">
                      <a:alpha val="43137"/>
                    </a:srgbClr>
                  </a:outerShdw>
                </a:effectLst>
                <a:latin typeface="+mn-lt"/>
                <a:cs typeface="+mn-cs"/>
              </a:rPr>
              <a:t>( </a:t>
            </a:r>
            <a:r>
              <a:rPr lang="pt-BR" dirty="0">
                <a:solidFill>
                  <a:srgbClr val="FFFF00"/>
                </a:solidFill>
                <a:effectLst>
                  <a:outerShdw blurRad="38100" dist="38100" dir="2700000" algn="tl">
                    <a:srgbClr val="000000">
                      <a:alpha val="43137"/>
                    </a:srgbClr>
                  </a:outerShdw>
                </a:effectLst>
                <a:latin typeface="+mn-lt"/>
                <a:cs typeface="+mn-cs"/>
              </a:rPr>
              <a:t>1</a:t>
            </a:r>
            <a:r>
              <a:rPr lang="pt-BR" dirty="0">
                <a:effectLst>
                  <a:outerShdw blurRad="38100" dist="38100" dir="2700000" algn="tl">
                    <a:srgbClr val="000000">
                      <a:alpha val="43137"/>
                    </a:srgbClr>
                  </a:outerShdw>
                </a:effectLst>
                <a:latin typeface="+mn-lt"/>
                <a:cs typeface="+mn-cs"/>
              </a:rPr>
              <a:t> )            </a:t>
            </a:r>
          </a:p>
          <a:p>
            <a:pPr fontAlgn="auto">
              <a:spcBef>
                <a:spcPts val="0"/>
              </a:spcBef>
              <a:spcAft>
                <a:spcPts val="0"/>
              </a:spcAft>
              <a:defRPr/>
            </a:pPr>
            <a:endParaRPr lang="pt-BR" b="1" dirty="0">
              <a:effectLst>
                <a:outerShdw blurRad="38100" dist="38100" dir="2700000" algn="tl">
                  <a:srgbClr val="000000">
                    <a:alpha val="43137"/>
                  </a:srgbClr>
                </a:outerShdw>
              </a:effectLst>
              <a:latin typeface="+mn-lt"/>
              <a:cs typeface="+mn-cs"/>
            </a:endParaRPr>
          </a:p>
          <a:p>
            <a:pPr algn="ctr" fontAlgn="auto">
              <a:spcBef>
                <a:spcPts val="0"/>
              </a:spcBef>
              <a:spcAft>
                <a:spcPts val="0"/>
              </a:spcAft>
              <a:defRPr/>
            </a:pPr>
            <a:r>
              <a:rPr lang="pt-BR" b="1" dirty="0">
                <a:latin typeface="+mn-lt"/>
                <a:cs typeface="+mn-cs"/>
              </a:rPr>
              <a:t>Outra Canção do Exílio</a:t>
            </a:r>
          </a:p>
          <a:p>
            <a:pPr algn="ctr" fontAlgn="auto">
              <a:spcBef>
                <a:spcPts val="0"/>
              </a:spcBef>
              <a:spcAft>
                <a:spcPts val="0"/>
              </a:spcAft>
              <a:defRPr/>
            </a:pPr>
            <a:r>
              <a:rPr lang="pt-BR" dirty="0">
                <a:latin typeface="+mn-lt"/>
                <a:cs typeface="+mn-cs"/>
              </a:rPr>
              <a:t>Eduardo Alves da Costa</a:t>
            </a:r>
          </a:p>
          <a:p>
            <a:pPr fontAlgn="auto">
              <a:spcBef>
                <a:spcPts val="0"/>
              </a:spcBef>
              <a:spcAft>
                <a:spcPts val="0"/>
              </a:spcAft>
              <a:defRPr/>
            </a:pPr>
            <a:endParaRPr lang="pt-BR" dirty="0">
              <a:latin typeface="+mn-lt"/>
              <a:cs typeface="+mn-cs"/>
            </a:endParaRPr>
          </a:p>
          <a:p>
            <a:pPr fontAlgn="auto">
              <a:spcBef>
                <a:spcPts val="0"/>
              </a:spcBef>
              <a:spcAft>
                <a:spcPts val="0"/>
              </a:spcAft>
              <a:defRPr/>
            </a:pPr>
            <a:r>
              <a:rPr lang="pt-BR" dirty="0">
                <a:latin typeface="+mn-lt"/>
                <a:cs typeface="+mn-cs"/>
              </a:rPr>
              <a:t/>
            </a:r>
            <a:br>
              <a:rPr lang="pt-BR" dirty="0">
                <a:latin typeface="+mn-lt"/>
                <a:cs typeface="+mn-cs"/>
              </a:rPr>
            </a:br>
            <a:r>
              <a:rPr lang="pt-BR" dirty="0">
                <a:latin typeface="+mn-lt"/>
                <a:cs typeface="+mn-cs"/>
              </a:rPr>
              <a:t>Minha terra tem Palmeiras, </a:t>
            </a:r>
            <a:br>
              <a:rPr lang="pt-BR" dirty="0">
                <a:latin typeface="+mn-lt"/>
                <a:cs typeface="+mn-cs"/>
              </a:rPr>
            </a:br>
            <a:r>
              <a:rPr lang="pt-BR" dirty="0">
                <a:latin typeface="+mn-lt"/>
                <a:cs typeface="+mn-cs"/>
              </a:rPr>
              <a:t>Corinthians e outros times </a:t>
            </a:r>
            <a:br>
              <a:rPr lang="pt-BR" dirty="0">
                <a:latin typeface="+mn-lt"/>
                <a:cs typeface="+mn-cs"/>
              </a:rPr>
            </a:br>
            <a:r>
              <a:rPr lang="pt-BR" dirty="0">
                <a:latin typeface="+mn-lt"/>
                <a:cs typeface="+mn-cs"/>
              </a:rPr>
              <a:t>de copas exuberantes </a:t>
            </a:r>
            <a:br>
              <a:rPr lang="pt-BR" dirty="0">
                <a:latin typeface="+mn-lt"/>
                <a:cs typeface="+mn-cs"/>
              </a:rPr>
            </a:br>
            <a:r>
              <a:rPr lang="pt-BR" dirty="0">
                <a:latin typeface="+mn-lt"/>
                <a:cs typeface="+mn-cs"/>
              </a:rPr>
              <a:t>que ocultam muitos crimes. </a:t>
            </a:r>
            <a:br>
              <a:rPr lang="pt-BR" dirty="0">
                <a:latin typeface="+mn-lt"/>
                <a:cs typeface="+mn-cs"/>
              </a:rPr>
            </a:br>
            <a:r>
              <a:rPr lang="pt-BR" dirty="0">
                <a:latin typeface="+mn-lt"/>
                <a:cs typeface="+mn-cs"/>
              </a:rPr>
              <a:t>As aves que aqui revoam </a:t>
            </a:r>
            <a:br>
              <a:rPr lang="pt-BR" dirty="0">
                <a:latin typeface="+mn-lt"/>
                <a:cs typeface="+mn-cs"/>
              </a:rPr>
            </a:br>
            <a:r>
              <a:rPr lang="pt-BR" dirty="0">
                <a:latin typeface="+mn-lt"/>
                <a:cs typeface="+mn-cs"/>
              </a:rPr>
              <a:t>são corvos do nunca mais, </a:t>
            </a:r>
            <a:br>
              <a:rPr lang="pt-BR" dirty="0">
                <a:latin typeface="+mn-lt"/>
                <a:cs typeface="+mn-cs"/>
              </a:rPr>
            </a:br>
            <a:r>
              <a:rPr lang="pt-BR" dirty="0">
                <a:latin typeface="+mn-lt"/>
                <a:cs typeface="+mn-cs"/>
              </a:rPr>
              <a:t>a povoar nossa noite </a:t>
            </a:r>
            <a:br>
              <a:rPr lang="pt-BR" dirty="0">
                <a:latin typeface="+mn-lt"/>
                <a:cs typeface="+mn-cs"/>
              </a:rPr>
            </a:br>
            <a:r>
              <a:rPr lang="pt-BR" dirty="0">
                <a:latin typeface="+mn-lt"/>
                <a:cs typeface="+mn-cs"/>
              </a:rPr>
              <a:t>com duros olhos de açoite </a:t>
            </a:r>
            <a:br>
              <a:rPr lang="pt-BR" dirty="0">
                <a:latin typeface="+mn-lt"/>
                <a:cs typeface="+mn-cs"/>
              </a:rPr>
            </a:br>
            <a:r>
              <a:rPr lang="pt-BR" dirty="0">
                <a:latin typeface="+mn-lt"/>
                <a:cs typeface="+mn-cs"/>
              </a:rPr>
              <a:t>que os anos esquecem jamais. </a:t>
            </a:r>
            <a:br>
              <a:rPr lang="pt-BR" dirty="0">
                <a:latin typeface="+mn-lt"/>
                <a:cs typeface="+mn-cs"/>
              </a:rPr>
            </a:br>
            <a:endParaRPr lang="pt-BR" dirty="0">
              <a:effectLst>
                <a:outerShdw blurRad="38100" dist="38100" dir="2700000" algn="tl">
                  <a:srgbClr val="000000">
                    <a:alpha val="43137"/>
                  </a:srgbClr>
                </a:outerShdw>
              </a:effectLst>
              <a:latin typeface="+mn-lt"/>
              <a:cs typeface="+mn-cs"/>
            </a:endParaRPr>
          </a:p>
        </p:txBody>
      </p:sp>
    </p:spTree>
    <p:extLst>
      <p:ext uri="{BB962C8B-B14F-4D97-AF65-F5344CB8AC3E}">
        <p14:creationId xmlns:p14="http://schemas.microsoft.com/office/powerpoint/2010/main" xmlns="" val="30863041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aixaDeTexto 3"/>
          <p:cNvSpPr txBox="1">
            <a:spLocks noChangeArrowheads="1"/>
          </p:cNvSpPr>
          <p:nvPr/>
        </p:nvSpPr>
        <p:spPr bwMode="auto">
          <a:xfrm>
            <a:off x="571500" y="1928813"/>
            <a:ext cx="2286000" cy="3693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buFontTx/>
              <a:buAutoNum type="arabicParenBoth"/>
            </a:pPr>
            <a:r>
              <a:rPr lang="pt-BR" b="1" dirty="0"/>
              <a:t>- Paródia</a:t>
            </a:r>
          </a:p>
          <a:p>
            <a:pPr>
              <a:buFontTx/>
              <a:buAutoNum type="arabicParenBoth"/>
            </a:pPr>
            <a:endParaRPr lang="pt-BR" b="1" dirty="0"/>
          </a:p>
          <a:p>
            <a:pPr>
              <a:buFontTx/>
              <a:buAutoNum type="arabicParenBoth"/>
            </a:pPr>
            <a:r>
              <a:rPr lang="pt-BR" b="1" dirty="0"/>
              <a:t> - Paráfrase</a:t>
            </a:r>
          </a:p>
          <a:p>
            <a:pPr>
              <a:buFontTx/>
              <a:buAutoNum type="arabicParenBoth"/>
            </a:pPr>
            <a:endParaRPr lang="pt-BR" b="1" dirty="0"/>
          </a:p>
          <a:p>
            <a:pPr>
              <a:buFontTx/>
              <a:buAutoNum type="arabicParenBoth"/>
            </a:pPr>
            <a:r>
              <a:rPr lang="pt-BR" b="1" dirty="0"/>
              <a:t> - Epígrafe</a:t>
            </a:r>
          </a:p>
          <a:p>
            <a:pPr>
              <a:buFontTx/>
              <a:buAutoNum type="arabicParenBoth"/>
            </a:pPr>
            <a:endParaRPr lang="pt-BR" b="1" dirty="0"/>
          </a:p>
          <a:p>
            <a:pPr>
              <a:buFontTx/>
              <a:buAutoNum type="arabicParenBoth"/>
            </a:pPr>
            <a:r>
              <a:rPr lang="pt-BR" b="1" dirty="0"/>
              <a:t> - Alusão</a:t>
            </a:r>
          </a:p>
          <a:p>
            <a:pPr>
              <a:buFontTx/>
              <a:buAutoNum type="arabicParenBoth"/>
            </a:pPr>
            <a:endParaRPr lang="pt-BR" b="1" dirty="0"/>
          </a:p>
          <a:p>
            <a:pPr>
              <a:buFontTx/>
              <a:buAutoNum type="arabicParenBoth"/>
            </a:pPr>
            <a:r>
              <a:rPr lang="pt-BR" b="1" dirty="0"/>
              <a:t> - </a:t>
            </a:r>
            <a:r>
              <a:rPr lang="pt-BR" b="1" dirty="0" smtClean="0"/>
              <a:t>Citação</a:t>
            </a:r>
          </a:p>
          <a:p>
            <a:pPr>
              <a:buFontTx/>
              <a:buAutoNum type="arabicParenBoth"/>
            </a:pPr>
            <a:endParaRPr lang="pt-BR" b="1" dirty="0" smtClean="0"/>
          </a:p>
          <a:p>
            <a:pPr>
              <a:buFontTx/>
              <a:buAutoNum type="arabicParenBoth"/>
            </a:pPr>
            <a:r>
              <a:rPr lang="pt-BR" b="1" dirty="0" smtClean="0"/>
              <a:t> </a:t>
            </a:r>
            <a:r>
              <a:rPr lang="pt-BR" b="1" dirty="0" smtClean="0"/>
              <a:t>- Estilização</a:t>
            </a:r>
          </a:p>
          <a:p>
            <a:pPr>
              <a:buFontTx/>
              <a:buAutoNum type="arabicParenBoth"/>
            </a:pPr>
            <a:endParaRPr lang="pt-BR" b="1" dirty="0"/>
          </a:p>
          <a:p>
            <a:pPr>
              <a:buFontTx/>
              <a:buAutoNum type="arabicParenBoth"/>
            </a:pPr>
            <a:endParaRPr lang="pt-BR" dirty="0"/>
          </a:p>
        </p:txBody>
      </p:sp>
      <p:sp>
        <p:nvSpPr>
          <p:cNvPr id="5" name="CaixaDeTexto 4"/>
          <p:cNvSpPr txBox="1"/>
          <p:nvPr/>
        </p:nvSpPr>
        <p:spPr>
          <a:xfrm>
            <a:off x="3000375" y="571500"/>
            <a:ext cx="5572125" cy="5354638"/>
          </a:xfrm>
          <a:prstGeom prst="rect">
            <a:avLst/>
          </a:prstGeom>
          <a:noFill/>
        </p:spPr>
        <p:txBody>
          <a:bodyPr>
            <a:spAutoFit/>
          </a:bodyPr>
          <a:lstStyle/>
          <a:p>
            <a:pPr fontAlgn="auto">
              <a:spcBef>
                <a:spcPts val="0"/>
              </a:spcBef>
              <a:spcAft>
                <a:spcPts val="0"/>
              </a:spcAft>
              <a:defRPr/>
            </a:pPr>
            <a:r>
              <a:rPr lang="pt-BR" dirty="0">
                <a:effectLst>
                  <a:outerShdw blurRad="38100" dist="38100" dir="2700000" algn="tl">
                    <a:srgbClr val="000000">
                      <a:alpha val="43137"/>
                    </a:srgbClr>
                  </a:outerShdw>
                </a:effectLst>
                <a:latin typeface="+mn-lt"/>
                <a:cs typeface="+mn-cs"/>
              </a:rPr>
              <a:t>(   )            </a:t>
            </a:r>
          </a:p>
          <a:p>
            <a:pPr fontAlgn="auto">
              <a:spcBef>
                <a:spcPts val="0"/>
              </a:spcBef>
              <a:spcAft>
                <a:spcPts val="0"/>
              </a:spcAft>
              <a:defRPr/>
            </a:pPr>
            <a:endParaRPr lang="pt-BR" b="1" dirty="0">
              <a:effectLst>
                <a:outerShdw blurRad="38100" dist="38100" dir="2700000" algn="tl">
                  <a:srgbClr val="000000">
                    <a:alpha val="43137"/>
                  </a:srgbClr>
                </a:outerShdw>
              </a:effectLst>
              <a:latin typeface="+mn-lt"/>
              <a:cs typeface="+mn-cs"/>
            </a:endParaRPr>
          </a:p>
          <a:p>
            <a:pPr algn="ctr" fontAlgn="auto">
              <a:spcBef>
                <a:spcPts val="0"/>
              </a:spcBef>
              <a:spcAft>
                <a:spcPts val="0"/>
              </a:spcAft>
              <a:defRPr/>
            </a:pPr>
            <a:r>
              <a:rPr lang="pt-BR" b="1" dirty="0">
                <a:latin typeface="+mn-lt"/>
                <a:cs typeface="+mn-cs"/>
              </a:rPr>
              <a:t>Hino Nacional Brasileiro</a:t>
            </a:r>
          </a:p>
          <a:p>
            <a:pPr algn="ctr" fontAlgn="auto">
              <a:spcBef>
                <a:spcPts val="0"/>
              </a:spcBef>
              <a:spcAft>
                <a:spcPts val="0"/>
              </a:spcAft>
              <a:defRPr/>
            </a:pPr>
            <a:r>
              <a:rPr lang="pt-BR" dirty="0">
                <a:latin typeface="+mn-lt"/>
                <a:cs typeface="+mn-cs"/>
              </a:rPr>
              <a:t>Joaquim Osório Duque Estrada</a:t>
            </a:r>
          </a:p>
          <a:p>
            <a:pPr algn="ctr" fontAlgn="auto">
              <a:spcBef>
                <a:spcPts val="0"/>
              </a:spcBef>
              <a:spcAft>
                <a:spcPts val="0"/>
              </a:spcAft>
              <a:defRPr/>
            </a:pPr>
            <a:r>
              <a:rPr lang="pt-BR" dirty="0">
                <a:latin typeface="+mn-lt"/>
                <a:cs typeface="+mn-cs"/>
              </a:rPr>
              <a:t/>
            </a:r>
            <a:br>
              <a:rPr lang="pt-BR" dirty="0">
                <a:latin typeface="+mn-lt"/>
                <a:cs typeface="+mn-cs"/>
              </a:rPr>
            </a:br>
            <a:r>
              <a:rPr lang="pt-BR" dirty="0">
                <a:latin typeface="+mn-lt"/>
                <a:cs typeface="+mn-cs"/>
              </a:rPr>
              <a:t> Do que a terra, mais garrida,</a:t>
            </a:r>
            <a:br>
              <a:rPr lang="pt-BR" dirty="0">
                <a:latin typeface="+mn-lt"/>
                <a:cs typeface="+mn-cs"/>
              </a:rPr>
            </a:br>
            <a:r>
              <a:rPr lang="pt-BR" dirty="0">
                <a:latin typeface="+mn-lt"/>
                <a:cs typeface="+mn-cs"/>
              </a:rPr>
              <a:t>Teus risonhos, lindos campos têm mais flores;</a:t>
            </a:r>
            <a:br>
              <a:rPr lang="pt-BR" dirty="0">
                <a:latin typeface="+mn-lt"/>
                <a:cs typeface="+mn-cs"/>
              </a:rPr>
            </a:br>
            <a:r>
              <a:rPr lang="pt-BR" dirty="0">
                <a:latin typeface="+mn-lt"/>
                <a:cs typeface="+mn-cs"/>
              </a:rPr>
              <a:t>"Nossos bosques têm mais vida",</a:t>
            </a:r>
            <a:br>
              <a:rPr lang="pt-BR" dirty="0">
                <a:latin typeface="+mn-lt"/>
                <a:cs typeface="+mn-cs"/>
              </a:rPr>
            </a:br>
            <a:r>
              <a:rPr lang="pt-BR" dirty="0">
                <a:latin typeface="+mn-lt"/>
                <a:cs typeface="+mn-cs"/>
              </a:rPr>
              <a:t>"Nossa vida" no teu seio "mais amores.“</a:t>
            </a:r>
          </a:p>
          <a:p>
            <a:pPr fontAlgn="auto">
              <a:spcBef>
                <a:spcPts val="0"/>
              </a:spcBef>
              <a:spcAft>
                <a:spcPts val="0"/>
              </a:spcAft>
              <a:defRPr/>
            </a:pPr>
            <a:endParaRPr lang="pt-BR" dirty="0">
              <a:latin typeface="+mn-lt"/>
              <a:cs typeface="+mn-cs"/>
            </a:endParaRPr>
          </a:p>
          <a:p>
            <a:pPr fontAlgn="auto">
              <a:spcBef>
                <a:spcPts val="0"/>
              </a:spcBef>
              <a:spcAft>
                <a:spcPts val="0"/>
              </a:spcAft>
              <a:defRPr/>
            </a:pPr>
            <a:endParaRPr lang="pt-BR" dirty="0">
              <a:latin typeface="+mn-lt"/>
              <a:cs typeface="+mn-cs"/>
            </a:endParaRPr>
          </a:p>
          <a:p>
            <a:pPr algn="ctr" fontAlgn="auto">
              <a:spcBef>
                <a:spcPts val="0"/>
              </a:spcBef>
              <a:spcAft>
                <a:spcPts val="0"/>
              </a:spcAft>
              <a:defRPr/>
            </a:pPr>
            <a:r>
              <a:rPr lang="pt-BR" b="1" dirty="0">
                <a:latin typeface="+mn-lt"/>
                <a:cs typeface="+mn-cs"/>
              </a:rPr>
              <a:t>Canção do Exílio</a:t>
            </a:r>
          </a:p>
          <a:p>
            <a:pPr algn="ctr" fontAlgn="auto">
              <a:spcBef>
                <a:spcPts val="0"/>
              </a:spcBef>
              <a:spcAft>
                <a:spcPts val="0"/>
              </a:spcAft>
              <a:defRPr/>
            </a:pPr>
            <a:r>
              <a:rPr lang="pt-BR" dirty="0">
                <a:latin typeface="+mn-lt"/>
                <a:cs typeface="+mn-cs"/>
              </a:rPr>
              <a:t>Gonçalves Dias</a:t>
            </a:r>
            <a:br>
              <a:rPr lang="pt-BR" dirty="0">
                <a:latin typeface="+mn-lt"/>
                <a:cs typeface="+mn-cs"/>
              </a:rPr>
            </a:br>
            <a:endParaRPr lang="pt-BR" dirty="0">
              <a:latin typeface="+mn-lt"/>
              <a:cs typeface="+mn-cs"/>
            </a:endParaRPr>
          </a:p>
          <a:p>
            <a:pPr algn="ctr" fontAlgn="auto">
              <a:spcBef>
                <a:spcPts val="0"/>
              </a:spcBef>
              <a:spcAft>
                <a:spcPts val="0"/>
              </a:spcAft>
              <a:defRPr/>
            </a:pPr>
            <a:r>
              <a:rPr lang="pt-BR" dirty="0">
                <a:latin typeface="+mn-lt"/>
                <a:cs typeface="+mn-cs"/>
              </a:rPr>
              <a:t>Nosso céu tem mais estrelas, </a:t>
            </a:r>
            <a:br>
              <a:rPr lang="pt-BR" dirty="0">
                <a:latin typeface="+mn-lt"/>
                <a:cs typeface="+mn-cs"/>
              </a:rPr>
            </a:br>
            <a:r>
              <a:rPr lang="pt-BR" dirty="0">
                <a:latin typeface="+mn-lt"/>
                <a:cs typeface="+mn-cs"/>
              </a:rPr>
              <a:t>Nossas várzeas têm mais flores, </a:t>
            </a:r>
            <a:br>
              <a:rPr lang="pt-BR" dirty="0">
                <a:latin typeface="+mn-lt"/>
                <a:cs typeface="+mn-cs"/>
              </a:rPr>
            </a:br>
            <a:r>
              <a:rPr lang="pt-BR" dirty="0">
                <a:latin typeface="+mn-lt"/>
                <a:cs typeface="+mn-cs"/>
              </a:rPr>
              <a:t>Nossos bosques têm mais vida, </a:t>
            </a:r>
            <a:br>
              <a:rPr lang="pt-BR" dirty="0">
                <a:latin typeface="+mn-lt"/>
                <a:cs typeface="+mn-cs"/>
              </a:rPr>
            </a:br>
            <a:r>
              <a:rPr lang="pt-BR" dirty="0">
                <a:latin typeface="+mn-lt"/>
                <a:cs typeface="+mn-cs"/>
              </a:rPr>
              <a:t>Nossa vida mais amores. </a:t>
            </a:r>
          </a:p>
          <a:p>
            <a:pPr algn="ctr" fontAlgn="auto">
              <a:spcBef>
                <a:spcPts val="0"/>
              </a:spcBef>
              <a:spcAft>
                <a:spcPts val="0"/>
              </a:spcAft>
              <a:defRPr/>
            </a:pPr>
            <a:endParaRPr lang="pt-BR" dirty="0">
              <a:effectLst>
                <a:outerShdw blurRad="38100" dist="38100" dir="2700000" algn="tl">
                  <a:srgbClr val="000000">
                    <a:alpha val="43137"/>
                  </a:srgbClr>
                </a:outerShdw>
              </a:effectLst>
              <a:latin typeface="+mn-lt"/>
              <a:cs typeface="+mn-cs"/>
            </a:endParaRPr>
          </a:p>
        </p:txBody>
      </p:sp>
    </p:spTree>
    <p:extLst>
      <p:ext uri="{BB962C8B-B14F-4D97-AF65-F5344CB8AC3E}">
        <p14:creationId xmlns:p14="http://schemas.microsoft.com/office/powerpoint/2010/main" xmlns="" val="16576450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aixaDeTexto 3"/>
          <p:cNvSpPr txBox="1">
            <a:spLocks noChangeArrowheads="1"/>
          </p:cNvSpPr>
          <p:nvPr/>
        </p:nvSpPr>
        <p:spPr bwMode="auto">
          <a:xfrm>
            <a:off x="571500" y="1928813"/>
            <a:ext cx="2286000" cy="3693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buFontTx/>
              <a:buAutoNum type="arabicParenBoth"/>
            </a:pPr>
            <a:r>
              <a:rPr lang="pt-BR" b="1" dirty="0"/>
              <a:t>- Paródia</a:t>
            </a:r>
          </a:p>
          <a:p>
            <a:pPr>
              <a:buFontTx/>
              <a:buAutoNum type="arabicParenBoth"/>
            </a:pPr>
            <a:endParaRPr lang="pt-BR" b="1" dirty="0"/>
          </a:p>
          <a:p>
            <a:pPr>
              <a:buFontTx/>
              <a:buAutoNum type="arabicParenBoth"/>
            </a:pPr>
            <a:r>
              <a:rPr lang="pt-BR" b="1" dirty="0"/>
              <a:t> - Paráfrase</a:t>
            </a:r>
          </a:p>
          <a:p>
            <a:pPr>
              <a:buFontTx/>
              <a:buAutoNum type="arabicParenBoth"/>
            </a:pPr>
            <a:endParaRPr lang="pt-BR" b="1" dirty="0"/>
          </a:p>
          <a:p>
            <a:pPr>
              <a:buFontTx/>
              <a:buAutoNum type="arabicParenBoth"/>
            </a:pPr>
            <a:r>
              <a:rPr lang="pt-BR" b="1" dirty="0"/>
              <a:t> - Epígrafe</a:t>
            </a:r>
          </a:p>
          <a:p>
            <a:pPr>
              <a:buFontTx/>
              <a:buAutoNum type="arabicParenBoth"/>
            </a:pPr>
            <a:endParaRPr lang="pt-BR" b="1" dirty="0"/>
          </a:p>
          <a:p>
            <a:pPr>
              <a:buFontTx/>
              <a:buAutoNum type="arabicParenBoth"/>
            </a:pPr>
            <a:r>
              <a:rPr lang="pt-BR" b="1" dirty="0"/>
              <a:t> - Alusão</a:t>
            </a:r>
          </a:p>
          <a:p>
            <a:pPr>
              <a:buFontTx/>
              <a:buAutoNum type="arabicParenBoth"/>
            </a:pPr>
            <a:endParaRPr lang="pt-BR" b="1" dirty="0"/>
          </a:p>
          <a:p>
            <a:pPr>
              <a:buFontTx/>
              <a:buAutoNum type="arabicParenBoth"/>
            </a:pPr>
            <a:r>
              <a:rPr lang="pt-BR" b="1" dirty="0"/>
              <a:t> - </a:t>
            </a:r>
            <a:r>
              <a:rPr lang="pt-BR" b="1" dirty="0" smtClean="0"/>
              <a:t>Citação</a:t>
            </a:r>
          </a:p>
          <a:p>
            <a:pPr>
              <a:buFontTx/>
              <a:buAutoNum type="arabicParenBoth"/>
            </a:pPr>
            <a:endParaRPr lang="pt-BR" b="1" dirty="0" smtClean="0"/>
          </a:p>
          <a:p>
            <a:pPr>
              <a:buFontTx/>
              <a:buAutoNum type="arabicParenBoth"/>
            </a:pPr>
            <a:r>
              <a:rPr lang="pt-BR" b="1" dirty="0" smtClean="0"/>
              <a:t> </a:t>
            </a:r>
            <a:r>
              <a:rPr lang="pt-BR" b="1" dirty="0" smtClean="0"/>
              <a:t>- Estilização</a:t>
            </a:r>
          </a:p>
          <a:p>
            <a:pPr>
              <a:buFontTx/>
              <a:buAutoNum type="arabicParenBoth"/>
            </a:pPr>
            <a:endParaRPr lang="pt-BR" b="1" dirty="0"/>
          </a:p>
          <a:p>
            <a:pPr>
              <a:buFontTx/>
              <a:buAutoNum type="arabicParenBoth"/>
            </a:pPr>
            <a:endParaRPr lang="pt-BR" dirty="0"/>
          </a:p>
        </p:txBody>
      </p:sp>
      <p:sp>
        <p:nvSpPr>
          <p:cNvPr id="5" name="CaixaDeTexto 4"/>
          <p:cNvSpPr txBox="1"/>
          <p:nvPr/>
        </p:nvSpPr>
        <p:spPr>
          <a:xfrm>
            <a:off x="3000375" y="571500"/>
            <a:ext cx="5572125" cy="5354638"/>
          </a:xfrm>
          <a:prstGeom prst="rect">
            <a:avLst/>
          </a:prstGeom>
          <a:noFill/>
        </p:spPr>
        <p:txBody>
          <a:bodyPr>
            <a:spAutoFit/>
          </a:bodyPr>
          <a:lstStyle/>
          <a:p>
            <a:pPr fontAlgn="auto">
              <a:spcBef>
                <a:spcPts val="0"/>
              </a:spcBef>
              <a:spcAft>
                <a:spcPts val="0"/>
              </a:spcAft>
              <a:defRPr/>
            </a:pPr>
            <a:r>
              <a:rPr lang="pt-BR" dirty="0">
                <a:effectLst>
                  <a:outerShdw blurRad="38100" dist="38100" dir="2700000" algn="tl">
                    <a:srgbClr val="000000">
                      <a:alpha val="43137"/>
                    </a:srgbClr>
                  </a:outerShdw>
                </a:effectLst>
                <a:latin typeface="+mn-lt"/>
                <a:cs typeface="+mn-cs"/>
              </a:rPr>
              <a:t>( </a:t>
            </a:r>
            <a:r>
              <a:rPr lang="pt-BR" dirty="0">
                <a:solidFill>
                  <a:srgbClr val="FFFF00"/>
                </a:solidFill>
                <a:effectLst>
                  <a:outerShdw blurRad="38100" dist="38100" dir="2700000" algn="tl">
                    <a:srgbClr val="000000">
                      <a:alpha val="43137"/>
                    </a:srgbClr>
                  </a:outerShdw>
                </a:effectLst>
                <a:latin typeface="+mn-lt"/>
                <a:cs typeface="+mn-cs"/>
              </a:rPr>
              <a:t>2</a:t>
            </a:r>
            <a:r>
              <a:rPr lang="pt-BR" dirty="0">
                <a:effectLst>
                  <a:outerShdw blurRad="38100" dist="38100" dir="2700000" algn="tl">
                    <a:srgbClr val="000000">
                      <a:alpha val="43137"/>
                    </a:srgbClr>
                  </a:outerShdw>
                </a:effectLst>
                <a:latin typeface="+mn-lt"/>
                <a:cs typeface="+mn-cs"/>
              </a:rPr>
              <a:t> )            </a:t>
            </a:r>
          </a:p>
          <a:p>
            <a:pPr fontAlgn="auto">
              <a:spcBef>
                <a:spcPts val="0"/>
              </a:spcBef>
              <a:spcAft>
                <a:spcPts val="0"/>
              </a:spcAft>
              <a:defRPr/>
            </a:pPr>
            <a:endParaRPr lang="pt-BR" b="1" dirty="0">
              <a:effectLst>
                <a:outerShdw blurRad="38100" dist="38100" dir="2700000" algn="tl">
                  <a:srgbClr val="000000">
                    <a:alpha val="43137"/>
                  </a:srgbClr>
                </a:outerShdw>
              </a:effectLst>
              <a:latin typeface="+mn-lt"/>
              <a:cs typeface="+mn-cs"/>
            </a:endParaRPr>
          </a:p>
          <a:p>
            <a:pPr algn="ctr" fontAlgn="auto">
              <a:spcBef>
                <a:spcPts val="0"/>
              </a:spcBef>
              <a:spcAft>
                <a:spcPts val="0"/>
              </a:spcAft>
              <a:defRPr/>
            </a:pPr>
            <a:r>
              <a:rPr lang="pt-BR" b="1" dirty="0">
                <a:latin typeface="+mn-lt"/>
                <a:cs typeface="+mn-cs"/>
              </a:rPr>
              <a:t>Hino Nacional Brasileiro</a:t>
            </a:r>
          </a:p>
          <a:p>
            <a:pPr algn="ctr" fontAlgn="auto">
              <a:spcBef>
                <a:spcPts val="0"/>
              </a:spcBef>
              <a:spcAft>
                <a:spcPts val="0"/>
              </a:spcAft>
              <a:defRPr/>
            </a:pPr>
            <a:r>
              <a:rPr lang="pt-BR" dirty="0">
                <a:latin typeface="+mn-lt"/>
                <a:cs typeface="+mn-cs"/>
              </a:rPr>
              <a:t>Joaquim Osório Duque Estrada</a:t>
            </a:r>
          </a:p>
          <a:p>
            <a:pPr algn="ctr" fontAlgn="auto">
              <a:spcBef>
                <a:spcPts val="0"/>
              </a:spcBef>
              <a:spcAft>
                <a:spcPts val="0"/>
              </a:spcAft>
              <a:defRPr/>
            </a:pPr>
            <a:r>
              <a:rPr lang="pt-BR" dirty="0">
                <a:latin typeface="+mn-lt"/>
                <a:cs typeface="+mn-cs"/>
              </a:rPr>
              <a:t/>
            </a:r>
            <a:br>
              <a:rPr lang="pt-BR" dirty="0">
                <a:latin typeface="+mn-lt"/>
                <a:cs typeface="+mn-cs"/>
              </a:rPr>
            </a:br>
            <a:r>
              <a:rPr lang="pt-BR" dirty="0">
                <a:latin typeface="+mn-lt"/>
                <a:cs typeface="+mn-cs"/>
              </a:rPr>
              <a:t> Do que a terra, mais garrida,</a:t>
            </a:r>
            <a:br>
              <a:rPr lang="pt-BR" dirty="0">
                <a:latin typeface="+mn-lt"/>
                <a:cs typeface="+mn-cs"/>
              </a:rPr>
            </a:br>
            <a:r>
              <a:rPr lang="pt-BR" dirty="0">
                <a:latin typeface="+mn-lt"/>
                <a:cs typeface="+mn-cs"/>
              </a:rPr>
              <a:t>Teus risonhos, lindos campos têm mais flores;</a:t>
            </a:r>
            <a:br>
              <a:rPr lang="pt-BR" dirty="0">
                <a:latin typeface="+mn-lt"/>
                <a:cs typeface="+mn-cs"/>
              </a:rPr>
            </a:br>
            <a:r>
              <a:rPr lang="pt-BR" dirty="0">
                <a:latin typeface="+mn-lt"/>
                <a:cs typeface="+mn-cs"/>
              </a:rPr>
              <a:t>"Nossos bosques têm mais vida",</a:t>
            </a:r>
            <a:br>
              <a:rPr lang="pt-BR" dirty="0">
                <a:latin typeface="+mn-lt"/>
                <a:cs typeface="+mn-cs"/>
              </a:rPr>
            </a:br>
            <a:r>
              <a:rPr lang="pt-BR" dirty="0">
                <a:latin typeface="+mn-lt"/>
                <a:cs typeface="+mn-cs"/>
              </a:rPr>
              <a:t>"Nossa vida" no teu seio "mais amores.“</a:t>
            </a:r>
          </a:p>
          <a:p>
            <a:pPr fontAlgn="auto">
              <a:spcBef>
                <a:spcPts val="0"/>
              </a:spcBef>
              <a:spcAft>
                <a:spcPts val="0"/>
              </a:spcAft>
              <a:defRPr/>
            </a:pPr>
            <a:endParaRPr lang="pt-BR" dirty="0">
              <a:latin typeface="+mn-lt"/>
              <a:cs typeface="+mn-cs"/>
            </a:endParaRPr>
          </a:p>
          <a:p>
            <a:pPr fontAlgn="auto">
              <a:spcBef>
                <a:spcPts val="0"/>
              </a:spcBef>
              <a:spcAft>
                <a:spcPts val="0"/>
              </a:spcAft>
              <a:defRPr/>
            </a:pPr>
            <a:endParaRPr lang="pt-BR" dirty="0">
              <a:latin typeface="+mn-lt"/>
              <a:cs typeface="+mn-cs"/>
            </a:endParaRPr>
          </a:p>
          <a:p>
            <a:pPr algn="ctr" fontAlgn="auto">
              <a:spcBef>
                <a:spcPts val="0"/>
              </a:spcBef>
              <a:spcAft>
                <a:spcPts val="0"/>
              </a:spcAft>
              <a:defRPr/>
            </a:pPr>
            <a:r>
              <a:rPr lang="pt-BR" b="1" dirty="0">
                <a:latin typeface="+mn-lt"/>
                <a:cs typeface="+mn-cs"/>
              </a:rPr>
              <a:t>Canção do Exílio</a:t>
            </a:r>
          </a:p>
          <a:p>
            <a:pPr algn="ctr" fontAlgn="auto">
              <a:spcBef>
                <a:spcPts val="0"/>
              </a:spcBef>
              <a:spcAft>
                <a:spcPts val="0"/>
              </a:spcAft>
              <a:defRPr/>
            </a:pPr>
            <a:r>
              <a:rPr lang="pt-BR" dirty="0">
                <a:latin typeface="+mn-lt"/>
                <a:cs typeface="+mn-cs"/>
              </a:rPr>
              <a:t>Gonçalves Dias</a:t>
            </a:r>
            <a:br>
              <a:rPr lang="pt-BR" dirty="0">
                <a:latin typeface="+mn-lt"/>
                <a:cs typeface="+mn-cs"/>
              </a:rPr>
            </a:br>
            <a:endParaRPr lang="pt-BR" dirty="0">
              <a:latin typeface="+mn-lt"/>
              <a:cs typeface="+mn-cs"/>
            </a:endParaRPr>
          </a:p>
          <a:p>
            <a:pPr algn="ctr" fontAlgn="auto">
              <a:spcBef>
                <a:spcPts val="0"/>
              </a:spcBef>
              <a:spcAft>
                <a:spcPts val="0"/>
              </a:spcAft>
              <a:defRPr/>
            </a:pPr>
            <a:r>
              <a:rPr lang="pt-BR" dirty="0">
                <a:latin typeface="+mn-lt"/>
                <a:cs typeface="+mn-cs"/>
              </a:rPr>
              <a:t>Nosso céu tem mais estrelas, </a:t>
            </a:r>
            <a:br>
              <a:rPr lang="pt-BR" dirty="0">
                <a:latin typeface="+mn-lt"/>
                <a:cs typeface="+mn-cs"/>
              </a:rPr>
            </a:br>
            <a:r>
              <a:rPr lang="pt-BR" dirty="0">
                <a:latin typeface="+mn-lt"/>
                <a:cs typeface="+mn-cs"/>
              </a:rPr>
              <a:t>Nossas várzeas têm mais flores, </a:t>
            </a:r>
            <a:br>
              <a:rPr lang="pt-BR" dirty="0">
                <a:latin typeface="+mn-lt"/>
                <a:cs typeface="+mn-cs"/>
              </a:rPr>
            </a:br>
            <a:r>
              <a:rPr lang="pt-BR" dirty="0">
                <a:latin typeface="+mn-lt"/>
                <a:cs typeface="+mn-cs"/>
              </a:rPr>
              <a:t>Nossos bosques têm mais vida, </a:t>
            </a:r>
            <a:br>
              <a:rPr lang="pt-BR" dirty="0">
                <a:latin typeface="+mn-lt"/>
                <a:cs typeface="+mn-cs"/>
              </a:rPr>
            </a:br>
            <a:r>
              <a:rPr lang="pt-BR" dirty="0">
                <a:latin typeface="+mn-lt"/>
                <a:cs typeface="+mn-cs"/>
              </a:rPr>
              <a:t>Nossa vida mais amores. </a:t>
            </a:r>
          </a:p>
          <a:p>
            <a:pPr algn="ctr" fontAlgn="auto">
              <a:spcBef>
                <a:spcPts val="0"/>
              </a:spcBef>
              <a:spcAft>
                <a:spcPts val="0"/>
              </a:spcAft>
              <a:defRPr/>
            </a:pPr>
            <a:endParaRPr lang="pt-BR" dirty="0">
              <a:effectLst>
                <a:outerShdw blurRad="38100" dist="38100" dir="2700000" algn="tl">
                  <a:srgbClr val="000000">
                    <a:alpha val="43137"/>
                  </a:srgbClr>
                </a:outerShdw>
              </a:effectLst>
              <a:latin typeface="+mn-lt"/>
              <a:cs typeface="+mn-cs"/>
            </a:endParaRPr>
          </a:p>
        </p:txBody>
      </p:sp>
    </p:spTree>
    <p:extLst>
      <p:ext uri="{BB962C8B-B14F-4D97-AF65-F5344CB8AC3E}">
        <p14:creationId xmlns:p14="http://schemas.microsoft.com/office/powerpoint/2010/main" xmlns="" val="2759428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aixaDeTexto 3"/>
          <p:cNvSpPr txBox="1">
            <a:spLocks noChangeArrowheads="1"/>
          </p:cNvSpPr>
          <p:nvPr/>
        </p:nvSpPr>
        <p:spPr bwMode="auto">
          <a:xfrm>
            <a:off x="571500" y="1928813"/>
            <a:ext cx="2286000" cy="3693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buFontTx/>
              <a:buAutoNum type="arabicParenBoth"/>
            </a:pPr>
            <a:r>
              <a:rPr lang="pt-BR" b="1" dirty="0"/>
              <a:t>- Paródia</a:t>
            </a:r>
          </a:p>
          <a:p>
            <a:pPr>
              <a:buFontTx/>
              <a:buAutoNum type="arabicParenBoth"/>
            </a:pPr>
            <a:endParaRPr lang="pt-BR" b="1" dirty="0"/>
          </a:p>
          <a:p>
            <a:pPr>
              <a:buFontTx/>
              <a:buAutoNum type="arabicParenBoth"/>
            </a:pPr>
            <a:r>
              <a:rPr lang="pt-BR" b="1" dirty="0"/>
              <a:t> - Paráfrase</a:t>
            </a:r>
          </a:p>
          <a:p>
            <a:pPr>
              <a:buFontTx/>
              <a:buAutoNum type="arabicParenBoth"/>
            </a:pPr>
            <a:endParaRPr lang="pt-BR" b="1" dirty="0"/>
          </a:p>
          <a:p>
            <a:pPr>
              <a:buFontTx/>
              <a:buAutoNum type="arabicParenBoth"/>
            </a:pPr>
            <a:r>
              <a:rPr lang="pt-BR" b="1" dirty="0"/>
              <a:t> - Epígrafe</a:t>
            </a:r>
          </a:p>
          <a:p>
            <a:pPr>
              <a:buFontTx/>
              <a:buAutoNum type="arabicParenBoth"/>
            </a:pPr>
            <a:endParaRPr lang="pt-BR" b="1" dirty="0"/>
          </a:p>
          <a:p>
            <a:pPr>
              <a:buFontTx/>
              <a:buAutoNum type="arabicParenBoth"/>
            </a:pPr>
            <a:r>
              <a:rPr lang="pt-BR" b="1" dirty="0"/>
              <a:t> - Alusão</a:t>
            </a:r>
          </a:p>
          <a:p>
            <a:pPr>
              <a:buFontTx/>
              <a:buAutoNum type="arabicParenBoth"/>
            </a:pPr>
            <a:endParaRPr lang="pt-BR" b="1" dirty="0"/>
          </a:p>
          <a:p>
            <a:pPr>
              <a:buFontTx/>
              <a:buAutoNum type="arabicParenBoth"/>
            </a:pPr>
            <a:r>
              <a:rPr lang="pt-BR" b="1" dirty="0"/>
              <a:t> - </a:t>
            </a:r>
            <a:r>
              <a:rPr lang="pt-BR" b="1" dirty="0" smtClean="0"/>
              <a:t>Citação</a:t>
            </a:r>
          </a:p>
          <a:p>
            <a:pPr>
              <a:buFontTx/>
              <a:buAutoNum type="arabicParenBoth"/>
            </a:pPr>
            <a:endParaRPr lang="pt-BR" b="1" dirty="0" smtClean="0"/>
          </a:p>
          <a:p>
            <a:pPr>
              <a:buFontTx/>
              <a:buAutoNum type="arabicParenBoth"/>
            </a:pPr>
            <a:r>
              <a:rPr lang="pt-BR" b="1" dirty="0" smtClean="0"/>
              <a:t> </a:t>
            </a:r>
            <a:r>
              <a:rPr lang="pt-BR" b="1" dirty="0" smtClean="0"/>
              <a:t>- Estilização</a:t>
            </a:r>
          </a:p>
          <a:p>
            <a:pPr>
              <a:buFontTx/>
              <a:buAutoNum type="arabicParenBoth"/>
            </a:pPr>
            <a:endParaRPr lang="pt-BR" b="1" dirty="0"/>
          </a:p>
          <a:p>
            <a:pPr>
              <a:buFontTx/>
              <a:buAutoNum type="arabicParenBoth"/>
            </a:pPr>
            <a:endParaRPr lang="pt-BR" dirty="0"/>
          </a:p>
        </p:txBody>
      </p:sp>
      <p:sp>
        <p:nvSpPr>
          <p:cNvPr id="5" name="CaixaDeTexto 4"/>
          <p:cNvSpPr txBox="1"/>
          <p:nvPr/>
        </p:nvSpPr>
        <p:spPr>
          <a:xfrm>
            <a:off x="3000375" y="2428875"/>
            <a:ext cx="5572125" cy="2032000"/>
          </a:xfrm>
          <a:prstGeom prst="rect">
            <a:avLst/>
          </a:prstGeom>
          <a:noFill/>
        </p:spPr>
        <p:txBody>
          <a:bodyPr>
            <a:spAutoFit/>
          </a:bodyPr>
          <a:lstStyle/>
          <a:p>
            <a:pPr algn="just" fontAlgn="auto">
              <a:spcBef>
                <a:spcPts val="0"/>
              </a:spcBef>
              <a:spcAft>
                <a:spcPts val="0"/>
              </a:spcAft>
              <a:defRPr/>
            </a:pPr>
            <a:r>
              <a:rPr lang="pt-BR" dirty="0">
                <a:effectLst>
                  <a:outerShdw blurRad="38100" dist="38100" dir="2700000" algn="tl">
                    <a:srgbClr val="000000">
                      <a:alpha val="43137"/>
                    </a:srgbClr>
                  </a:outerShdw>
                </a:effectLst>
                <a:latin typeface="+mn-lt"/>
                <a:cs typeface="+mn-cs"/>
              </a:rPr>
              <a:t>( </a:t>
            </a:r>
            <a:r>
              <a:rPr lang="pt-BR" dirty="0">
                <a:solidFill>
                  <a:srgbClr val="FF0000"/>
                </a:solidFill>
                <a:effectLst>
                  <a:outerShdw blurRad="38100" dist="38100" dir="2700000" algn="tl">
                    <a:srgbClr val="000000">
                      <a:alpha val="43137"/>
                    </a:srgbClr>
                  </a:outerShdw>
                </a:effectLst>
                <a:latin typeface="+mn-lt"/>
                <a:cs typeface="+mn-cs"/>
              </a:rPr>
              <a:t>  </a:t>
            </a:r>
            <a:r>
              <a:rPr lang="pt-BR" dirty="0">
                <a:effectLst>
                  <a:outerShdw blurRad="38100" dist="38100" dir="2700000" algn="tl">
                    <a:srgbClr val="000000">
                      <a:alpha val="43137"/>
                    </a:srgbClr>
                  </a:outerShdw>
                </a:effectLst>
                <a:latin typeface="+mn-lt"/>
                <a:cs typeface="+mn-cs"/>
              </a:rPr>
              <a:t>) “Essas Formigas têm um gene da realeza, que lhes dá uma vantagem injusta e permite que tapeiem muitas de suas irmãs altruístas em sua chance de se tornarem rainhas”, diz Hughes     </a:t>
            </a:r>
          </a:p>
          <a:p>
            <a:pPr fontAlgn="auto">
              <a:spcBef>
                <a:spcPts val="0"/>
              </a:spcBef>
              <a:spcAft>
                <a:spcPts val="0"/>
              </a:spcAft>
              <a:defRPr/>
            </a:pPr>
            <a:endParaRPr lang="pt-BR" b="1" dirty="0">
              <a:effectLst>
                <a:outerShdw blurRad="38100" dist="38100" dir="2700000" algn="tl">
                  <a:srgbClr val="000000">
                    <a:alpha val="43137"/>
                  </a:srgbClr>
                </a:outerShdw>
              </a:effectLst>
              <a:latin typeface="+mn-lt"/>
              <a:cs typeface="+mn-cs"/>
            </a:endParaRPr>
          </a:p>
          <a:p>
            <a:pPr algn="ctr" fontAlgn="auto">
              <a:spcBef>
                <a:spcPts val="0"/>
              </a:spcBef>
              <a:spcAft>
                <a:spcPts val="0"/>
              </a:spcAft>
              <a:defRPr/>
            </a:pPr>
            <a:endParaRPr lang="pt-BR" dirty="0">
              <a:effectLst>
                <a:outerShdw blurRad="38100" dist="38100" dir="2700000" algn="tl">
                  <a:srgbClr val="000000">
                    <a:alpha val="43137"/>
                  </a:srgbClr>
                </a:outerShdw>
              </a:effectLst>
              <a:latin typeface="+mn-lt"/>
              <a:cs typeface="+mn-cs"/>
            </a:endParaRPr>
          </a:p>
        </p:txBody>
      </p:sp>
    </p:spTree>
    <p:extLst>
      <p:ext uri="{BB962C8B-B14F-4D97-AF65-F5344CB8AC3E}">
        <p14:creationId xmlns:p14="http://schemas.microsoft.com/office/powerpoint/2010/main" xmlns="" val="39065060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aixaDeTexto 3"/>
          <p:cNvSpPr txBox="1">
            <a:spLocks noChangeArrowheads="1"/>
          </p:cNvSpPr>
          <p:nvPr/>
        </p:nvSpPr>
        <p:spPr bwMode="auto">
          <a:xfrm>
            <a:off x="571500" y="1928813"/>
            <a:ext cx="2286000" cy="3970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buFontTx/>
              <a:buAutoNum type="arabicParenBoth"/>
            </a:pPr>
            <a:r>
              <a:rPr lang="pt-BR" b="1" dirty="0"/>
              <a:t>- Paródia</a:t>
            </a:r>
          </a:p>
          <a:p>
            <a:pPr>
              <a:buFontTx/>
              <a:buAutoNum type="arabicParenBoth"/>
            </a:pPr>
            <a:endParaRPr lang="pt-BR" b="1" dirty="0"/>
          </a:p>
          <a:p>
            <a:pPr>
              <a:buFontTx/>
              <a:buAutoNum type="arabicParenBoth"/>
            </a:pPr>
            <a:r>
              <a:rPr lang="pt-BR" b="1" dirty="0"/>
              <a:t> - Paráfrase</a:t>
            </a:r>
          </a:p>
          <a:p>
            <a:pPr>
              <a:buFontTx/>
              <a:buAutoNum type="arabicParenBoth"/>
            </a:pPr>
            <a:endParaRPr lang="pt-BR" b="1" dirty="0"/>
          </a:p>
          <a:p>
            <a:pPr>
              <a:buFontTx/>
              <a:buAutoNum type="arabicParenBoth"/>
            </a:pPr>
            <a:r>
              <a:rPr lang="pt-BR" b="1" dirty="0"/>
              <a:t> - Epígrafe</a:t>
            </a:r>
          </a:p>
          <a:p>
            <a:pPr>
              <a:buFontTx/>
              <a:buAutoNum type="arabicParenBoth"/>
            </a:pPr>
            <a:endParaRPr lang="pt-BR" b="1" dirty="0"/>
          </a:p>
          <a:p>
            <a:pPr>
              <a:buFontTx/>
              <a:buAutoNum type="arabicParenBoth"/>
            </a:pPr>
            <a:r>
              <a:rPr lang="pt-BR" b="1" dirty="0"/>
              <a:t> - Alusão</a:t>
            </a:r>
          </a:p>
          <a:p>
            <a:pPr>
              <a:buFontTx/>
              <a:buAutoNum type="arabicParenBoth"/>
            </a:pPr>
            <a:endParaRPr lang="pt-BR" b="1" dirty="0"/>
          </a:p>
          <a:p>
            <a:pPr>
              <a:buFontTx/>
              <a:buAutoNum type="arabicParenBoth"/>
            </a:pPr>
            <a:r>
              <a:rPr lang="pt-BR" b="1" dirty="0" smtClean="0"/>
              <a:t> </a:t>
            </a:r>
            <a:r>
              <a:rPr lang="pt-BR" b="1" dirty="0"/>
              <a:t>- </a:t>
            </a:r>
            <a:r>
              <a:rPr lang="pt-BR" b="1" dirty="0" smtClean="0"/>
              <a:t>Citação</a:t>
            </a:r>
          </a:p>
          <a:p>
            <a:pPr>
              <a:buFontTx/>
              <a:buAutoNum type="arabicParenBoth"/>
            </a:pPr>
            <a:endParaRPr lang="pt-BR" b="1" dirty="0" smtClean="0"/>
          </a:p>
          <a:p>
            <a:pPr>
              <a:buFontTx/>
              <a:buAutoNum type="arabicParenBoth"/>
            </a:pPr>
            <a:r>
              <a:rPr lang="pt-BR" b="1" dirty="0" smtClean="0"/>
              <a:t> - Estilização</a:t>
            </a:r>
          </a:p>
          <a:p>
            <a:pPr>
              <a:buFontTx/>
              <a:buAutoNum type="arabicParenBoth"/>
            </a:pPr>
            <a:endParaRPr lang="pt-BR" b="1" dirty="0" smtClean="0"/>
          </a:p>
          <a:p>
            <a:endParaRPr lang="pt-BR" b="1" dirty="0"/>
          </a:p>
          <a:p>
            <a:pPr>
              <a:buFontTx/>
              <a:buAutoNum type="arabicParenBoth"/>
            </a:pPr>
            <a:endParaRPr lang="pt-BR" dirty="0"/>
          </a:p>
        </p:txBody>
      </p:sp>
      <p:sp>
        <p:nvSpPr>
          <p:cNvPr id="5" name="CaixaDeTexto 4"/>
          <p:cNvSpPr txBox="1"/>
          <p:nvPr/>
        </p:nvSpPr>
        <p:spPr>
          <a:xfrm>
            <a:off x="3000375" y="2143125"/>
            <a:ext cx="5572125" cy="2308324"/>
          </a:xfrm>
          <a:prstGeom prst="rect">
            <a:avLst/>
          </a:prstGeom>
          <a:noFill/>
        </p:spPr>
        <p:txBody>
          <a:bodyPr>
            <a:spAutoFit/>
          </a:bodyPr>
          <a:lstStyle/>
          <a:p>
            <a:pPr algn="just" fontAlgn="auto">
              <a:spcBef>
                <a:spcPts val="0"/>
              </a:spcBef>
              <a:spcAft>
                <a:spcPts val="0"/>
              </a:spcAft>
              <a:defRPr/>
            </a:pPr>
            <a:r>
              <a:rPr lang="pt-BR" dirty="0">
                <a:effectLst>
                  <a:outerShdw blurRad="38100" dist="38100" dir="2700000" algn="tl">
                    <a:srgbClr val="000000">
                      <a:alpha val="43137"/>
                    </a:srgbClr>
                  </a:outerShdw>
                </a:effectLst>
                <a:latin typeface="+mn-lt"/>
                <a:cs typeface="+mn-cs"/>
              </a:rPr>
              <a:t>(  </a:t>
            </a:r>
            <a:r>
              <a:rPr lang="pt-BR" dirty="0">
                <a:solidFill>
                  <a:srgbClr val="FFFF00"/>
                </a:solidFill>
                <a:effectLst>
                  <a:outerShdw blurRad="38100" dist="38100" dir="2700000" algn="tl">
                    <a:srgbClr val="000000">
                      <a:alpha val="43137"/>
                    </a:srgbClr>
                  </a:outerShdw>
                </a:effectLst>
                <a:latin typeface="+mn-lt"/>
                <a:cs typeface="+mn-cs"/>
              </a:rPr>
              <a:t>5</a:t>
            </a:r>
            <a:r>
              <a:rPr lang="pt-BR" dirty="0">
                <a:solidFill>
                  <a:srgbClr val="FF0000"/>
                </a:solidFill>
                <a:effectLst>
                  <a:outerShdw blurRad="38100" dist="38100" dir="2700000" algn="tl">
                    <a:srgbClr val="000000">
                      <a:alpha val="43137"/>
                    </a:srgbClr>
                  </a:outerShdw>
                </a:effectLst>
                <a:latin typeface="+mn-lt"/>
                <a:cs typeface="+mn-cs"/>
              </a:rPr>
              <a:t> </a:t>
            </a:r>
            <a:r>
              <a:rPr lang="pt-BR" dirty="0">
                <a:effectLst>
                  <a:outerShdw blurRad="38100" dist="38100" dir="2700000" algn="tl">
                    <a:srgbClr val="000000">
                      <a:alpha val="43137"/>
                    </a:srgbClr>
                  </a:outerShdw>
                </a:effectLst>
                <a:latin typeface="+mn-lt"/>
                <a:cs typeface="+mn-cs"/>
              </a:rPr>
              <a:t>)</a:t>
            </a:r>
          </a:p>
          <a:p>
            <a:pPr algn="just" fontAlgn="auto">
              <a:spcBef>
                <a:spcPts val="0"/>
              </a:spcBef>
              <a:spcAft>
                <a:spcPts val="0"/>
              </a:spcAft>
              <a:defRPr/>
            </a:pPr>
            <a:endParaRPr lang="pt-BR" dirty="0">
              <a:effectLst>
                <a:outerShdw blurRad="38100" dist="38100" dir="2700000" algn="tl">
                  <a:srgbClr val="000000">
                    <a:alpha val="43137"/>
                  </a:srgbClr>
                </a:outerShdw>
              </a:effectLst>
              <a:latin typeface="+mn-lt"/>
              <a:cs typeface="+mn-cs"/>
            </a:endParaRPr>
          </a:p>
          <a:p>
            <a:pPr algn="just" fontAlgn="auto">
              <a:spcBef>
                <a:spcPts val="0"/>
              </a:spcBef>
              <a:spcAft>
                <a:spcPts val="0"/>
              </a:spcAft>
              <a:defRPr/>
            </a:pPr>
            <a:r>
              <a:rPr lang="pt-BR" dirty="0">
                <a:effectLst>
                  <a:outerShdw blurRad="38100" dist="38100" dir="2700000" algn="tl">
                    <a:srgbClr val="000000">
                      <a:alpha val="43137"/>
                    </a:srgbClr>
                  </a:outerShdw>
                </a:effectLst>
                <a:latin typeface="+mn-lt"/>
                <a:cs typeface="+mn-cs"/>
              </a:rPr>
              <a:t>“Essas Formigas têm um gene da realeza, que lhes dá uma vantagem injusta e permite que tapeiem muitas de suas irmãs altruístas em sua chance de se tornarem rainhas”, diz Hughes     </a:t>
            </a:r>
          </a:p>
          <a:p>
            <a:pPr fontAlgn="auto">
              <a:spcBef>
                <a:spcPts val="0"/>
              </a:spcBef>
              <a:spcAft>
                <a:spcPts val="0"/>
              </a:spcAft>
              <a:defRPr/>
            </a:pPr>
            <a:endParaRPr lang="pt-BR" b="1" dirty="0">
              <a:effectLst>
                <a:outerShdw blurRad="38100" dist="38100" dir="2700000" algn="tl">
                  <a:srgbClr val="000000">
                    <a:alpha val="43137"/>
                  </a:srgbClr>
                </a:outerShdw>
              </a:effectLst>
              <a:latin typeface="+mn-lt"/>
              <a:cs typeface="+mn-cs"/>
            </a:endParaRPr>
          </a:p>
          <a:p>
            <a:pPr algn="ctr" fontAlgn="auto">
              <a:spcBef>
                <a:spcPts val="0"/>
              </a:spcBef>
              <a:spcAft>
                <a:spcPts val="0"/>
              </a:spcAft>
              <a:defRPr/>
            </a:pPr>
            <a:endParaRPr lang="pt-BR" dirty="0">
              <a:effectLst>
                <a:outerShdw blurRad="38100" dist="38100" dir="2700000" algn="tl">
                  <a:srgbClr val="000000">
                    <a:alpha val="43137"/>
                  </a:srgbClr>
                </a:outerShdw>
              </a:effectLst>
              <a:latin typeface="+mn-lt"/>
              <a:cs typeface="+mn-cs"/>
            </a:endParaRPr>
          </a:p>
        </p:txBody>
      </p:sp>
    </p:spTree>
    <p:extLst>
      <p:ext uri="{BB962C8B-B14F-4D97-AF65-F5344CB8AC3E}">
        <p14:creationId xmlns:p14="http://schemas.microsoft.com/office/powerpoint/2010/main" xmlns="" val="7363998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aixaDeTexto 3"/>
          <p:cNvSpPr txBox="1">
            <a:spLocks noChangeArrowheads="1"/>
          </p:cNvSpPr>
          <p:nvPr/>
        </p:nvSpPr>
        <p:spPr bwMode="auto">
          <a:xfrm>
            <a:off x="571500" y="1928813"/>
            <a:ext cx="2286000" cy="3693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buFontTx/>
              <a:buAutoNum type="arabicParenBoth"/>
            </a:pPr>
            <a:r>
              <a:rPr lang="pt-BR" b="1" dirty="0"/>
              <a:t>- Paródia</a:t>
            </a:r>
          </a:p>
          <a:p>
            <a:pPr>
              <a:buFontTx/>
              <a:buAutoNum type="arabicParenBoth"/>
            </a:pPr>
            <a:endParaRPr lang="pt-BR" b="1" dirty="0"/>
          </a:p>
          <a:p>
            <a:pPr>
              <a:buFontTx/>
              <a:buAutoNum type="arabicParenBoth"/>
            </a:pPr>
            <a:r>
              <a:rPr lang="pt-BR" b="1" dirty="0"/>
              <a:t> - Paráfrase</a:t>
            </a:r>
          </a:p>
          <a:p>
            <a:pPr>
              <a:buFontTx/>
              <a:buAutoNum type="arabicParenBoth"/>
            </a:pPr>
            <a:endParaRPr lang="pt-BR" b="1" dirty="0"/>
          </a:p>
          <a:p>
            <a:pPr>
              <a:buFontTx/>
              <a:buAutoNum type="arabicParenBoth"/>
            </a:pPr>
            <a:r>
              <a:rPr lang="pt-BR" b="1" dirty="0"/>
              <a:t> - Epígrafe</a:t>
            </a:r>
          </a:p>
          <a:p>
            <a:pPr>
              <a:buFontTx/>
              <a:buAutoNum type="arabicParenBoth"/>
            </a:pPr>
            <a:endParaRPr lang="pt-BR" b="1" dirty="0"/>
          </a:p>
          <a:p>
            <a:pPr>
              <a:buFontTx/>
              <a:buAutoNum type="arabicParenBoth"/>
            </a:pPr>
            <a:r>
              <a:rPr lang="pt-BR" b="1" dirty="0"/>
              <a:t> - Alusão</a:t>
            </a:r>
          </a:p>
          <a:p>
            <a:pPr>
              <a:buFontTx/>
              <a:buAutoNum type="arabicParenBoth"/>
            </a:pPr>
            <a:endParaRPr lang="pt-BR" b="1" dirty="0"/>
          </a:p>
          <a:p>
            <a:pPr>
              <a:buFontTx/>
              <a:buAutoNum type="arabicParenBoth"/>
            </a:pPr>
            <a:r>
              <a:rPr lang="pt-BR" b="1" dirty="0"/>
              <a:t> - </a:t>
            </a:r>
            <a:r>
              <a:rPr lang="pt-BR" b="1" dirty="0" smtClean="0"/>
              <a:t>Citação</a:t>
            </a:r>
          </a:p>
          <a:p>
            <a:pPr>
              <a:buFontTx/>
              <a:buAutoNum type="arabicParenBoth"/>
            </a:pPr>
            <a:endParaRPr lang="pt-BR" b="1" dirty="0" smtClean="0"/>
          </a:p>
          <a:p>
            <a:pPr>
              <a:buFontTx/>
              <a:buAutoNum type="arabicParenBoth"/>
            </a:pPr>
            <a:r>
              <a:rPr lang="pt-BR" b="1" dirty="0" smtClean="0"/>
              <a:t> - Estilização</a:t>
            </a:r>
          </a:p>
          <a:p>
            <a:pPr>
              <a:buFontTx/>
              <a:buAutoNum type="arabicParenBoth"/>
            </a:pPr>
            <a:endParaRPr lang="pt-BR" b="1" dirty="0"/>
          </a:p>
          <a:p>
            <a:pPr>
              <a:buFontTx/>
              <a:buAutoNum type="arabicParenBoth"/>
            </a:pPr>
            <a:endParaRPr lang="pt-BR" dirty="0"/>
          </a:p>
        </p:txBody>
      </p:sp>
      <p:sp>
        <p:nvSpPr>
          <p:cNvPr id="5" name="CaixaDeTexto 4"/>
          <p:cNvSpPr txBox="1"/>
          <p:nvPr/>
        </p:nvSpPr>
        <p:spPr>
          <a:xfrm>
            <a:off x="3000375" y="2428875"/>
            <a:ext cx="5572125" cy="1477963"/>
          </a:xfrm>
          <a:prstGeom prst="rect">
            <a:avLst/>
          </a:prstGeom>
          <a:noFill/>
        </p:spPr>
        <p:txBody>
          <a:bodyPr>
            <a:spAutoFit/>
          </a:bodyPr>
          <a:lstStyle/>
          <a:p>
            <a:pPr algn="just" fontAlgn="auto">
              <a:spcBef>
                <a:spcPts val="0"/>
              </a:spcBef>
              <a:spcAft>
                <a:spcPts val="0"/>
              </a:spcAft>
              <a:defRPr/>
            </a:pPr>
            <a:r>
              <a:rPr lang="pt-BR" dirty="0">
                <a:effectLst>
                  <a:outerShdw blurRad="38100" dist="38100" dir="2700000" algn="tl">
                    <a:srgbClr val="000000">
                      <a:alpha val="43137"/>
                    </a:srgbClr>
                  </a:outerShdw>
                </a:effectLst>
                <a:latin typeface="+mn-lt"/>
                <a:cs typeface="+mn-cs"/>
              </a:rPr>
              <a:t>( </a:t>
            </a:r>
            <a:r>
              <a:rPr lang="pt-BR" dirty="0">
                <a:solidFill>
                  <a:srgbClr val="FF0000"/>
                </a:solidFill>
                <a:effectLst>
                  <a:outerShdw blurRad="38100" dist="38100" dir="2700000" algn="tl">
                    <a:srgbClr val="000000">
                      <a:alpha val="43137"/>
                    </a:srgbClr>
                  </a:outerShdw>
                </a:effectLst>
                <a:latin typeface="+mn-lt"/>
                <a:cs typeface="+mn-cs"/>
              </a:rPr>
              <a:t>  </a:t>
            </a:r>
            <a:r>
              <a:rPr lang="pt-BR" dirty="0">
                <a:effectLst>
                  <a:outerShdw blurRad="38100" dist="38100" dir="2700000" algn="tl">
                    <a:srgbClr val="000000">
                      <a:alpha val="43137"/>
                    </a:srgbClr>
                  </a:outerShdw>
                </a:effectLst>
                <a:latin typeface="+mn-lt"/>
                <a:cs typeface="+mn-cs"/>
              </a:rPr>
              <a:t>)</a:t>
            </a:r>
          </a:p>
          <a:p>
            <a:pPr fontAlgn="auto">
              <a:spcBef>
                <a:spcPts val="0"/>
              </a:spcBef>
              <a:spcAft>
                <a:spcPts val="0"/>
              </a:spcAft>
              <a:defRPr/>
            </a:pPr>
            <a:endParaRPr lang="pt-BR" b="1" dirty="0">
              <a:effectLst>
                <a:outerShdw blurRad="38100" dist="38100" dir="2700000" algn="tl">
                  <a:srgbClr val="000000">
                    <a:alpha val="43137"/>
                  </a:srgbClr>
                </a:outerShdw>
              </a:effectLst>
              <a:latin typeface="+mn-lt"/>
              <a:cs typeface="+mn-cs"/>
            </a:endParaRPr>
          </a:p>
          <a:p>
            <a:pPr algn="ctr" fontAlgn="auto">
              <a:spcBef>
                <a:spcPts val="0"/>
              </a:spcBef>
              <a:spcAft>
                <a:spcPts val="0"/>
              </a:spcAft>
              <a:defRPr/>
            </a:pPr>
            <a:r>
              <a:rPr lang="pt-BR" dirty="0">
                <a:effectLst>
                  <a:outerShdw blurRad="38100" dist="38100" dir="2700000" algn="tl">
                    <a:srgbClr val="000000">
                      <a:alpha val="43137"/>
                    </a:srgbClr>
                  </a:outerShdw>
                </a:effectLst>
                <a:latin typeface="+mn-lt"/>
                <a:cs typeface="+mn-cs"/>
              </a:rPr>
              <a:t>Ele é um acaciano.</a:t>
            </a:r>
          </a:p>
          <a:p>
            <a:pPr algn="ctr" fontAlgn="auto">
              <a:spcBef>
                <a:spcPts val="0"/>
              </a:spcBef>
              <a:spcAft>
                <a:spcPts val="0"/>
              </a:spcAft>
              <a:defRPr/>
            </a:pPr>
            <a:endParaRPr lang="pt-BR" dirty="0">
              <a:effectLst>
                <a:outerShdw blurRad="38100" dist="38100" dir="2700000" algn="tl">
                  <a:srgbClr val="000000">
                    <a:alpha val="43137"/>
                  </a:srgbClr>
                </a:outerShdw>
              </a:effectLst>
              <a:latin typeface="+mn-lt"/>
              <a:cs typeface="+mn-cs"/>
            </a:endParaRPr>
          </a:p>
          <a:p>
            <a:pPr algn="ctr" fontAlgn="auto">
              <a:spcBef>
                <a:spcPts val="0"/>
              </a:spcBef>
              <a:spcAft>
                <a:spcPts val="0"/>
              </a:spcAft>
              <a:defRPr/>
            </a:pPr>
            <a:r>
              <a:rPr lang="pt-BR" dirty="0">
                <a:effectLst>
                  <a:outerShdw blurRad="38100" dist="38100" dir="2700000" algn="tl">
                    <a:srgbClr val="000000">
                      <a:alpha val="43137"/>
                    </a:srgbClr>
                  </a:outerShdw>
                </a:effectLst>
                <a:latin typeface="+mn-lt"/>
                <a:cs typeface="+mn-cs"/>
              </a:rPr>
              <a:t>Que sujeito maquiavélico!</a:t>
            </a:r>
          </a:p>
        </p:txBody>
      </p:sp>
    </p:spTree>
    <p:extLst>
      <p:ext uri="{BB962C8B-B14F-4D97-AF65-F5344CB8AC3E}">
        <p14:creationId xmlns:p14="http://schemas.microsoft.com/office/powerpoint/2010/main" xmlns="" val="1161089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aixaDeTexto 3"/>
          <p:cNvSpPr txBox="1">
            <a:spLocks noChangeArrowheads="1"/>
          </p:cNvSpPr>
          <p:nvPr/>
        </p:nvSpPr>
        <p:spPr bwMode="auto">
          <a:xfrm>
            <a:off x="571500" y="1928813"/>
            <a:ext cx="228600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buFontTx/>
              <a:buAutoNum type="arabicParenBoth"/>
            </a:pPr>
            <a:r>
              <a:rPr lang="pt-BR" b="1" dirty="0"/>
              <a:t>- Paródia</a:t>
            </a:r>
          </a:p>
          <a:p>
            <a:pPr>
              <a:buFontTx/>
              <a:buAutoNum type="arabicParenBoth"/>
            </a:pPr>
            <a:endParaRPr lang="pt-BR" b="1" dirty="0"/>
          </a:p>
          <a:p>
            <a:pPr>
              <a:buFontTx/>
              <a:buAutoNum type="arabicParenBoth"/>
            </a:pPr>
            <a:r>
              <a:rPr lang="pt-BR" b="1" dirty="0"/>
              <a:t> - Paráfrase</a:t>
            </a:r>
          </a:p>
          <a:p>
            <a:pPr>
              <a:buFontTx/>
              <a:buAutoNum type="arabicParenBoth"/>
            </a:pPr>
            <a:endParaRPr lang="pt-BR" b="1" dirty="0"/>
          </a:p>
          <a:p>
            <a:pPr>
              <a:buFontTx/>
              <a:buAutoNum type="arabicParenBoth"/>
            </a:pPr>
            <a:r>
              <a:rPr lang="pt-BR" b="1" dirty="0"/>
              <a:t> - Epígrafe</a:t>
            </a:r>
          </a:p>
          <a:p>
            <a:pPr>
              <a:buFontTx/>
              <a:buAutoNum type="arabicParenBoth"/>
            </a:pPr>
            <a:endParaRPr lang="pt-BR" b="1" dirty="0"/>
          </a:p>
          <a:p>
            <a:pPr>
              <a:buFontTx/>
              <a:buAutoNum type="arabicParenBoth"/>
            </a:pPr>
            <a:r>
              <a:rPr lang="pt-BR" b="1" dirty="0"/>
              <a:t> - Alusão</a:t>
            </a:r>
          </a:p>
          <a:p>
            <a:pPr>
              <a:buFontTx/>
              <a:buAutoNum type="arabicParenBoth"/>
            </a:pPr>
            <a:endParaRPr lang="pt-BR" b="1" dirty="0"/>
          </a:p>
          <a:p>
            <a:pPr>
              <a:buFontTx/>
              <a:buAutoNum type="arabicParenBoth"/>
            </a:pPr>
            <a:r>
              <a:rPr lang="pt-BR" b="1" dirty="0"/>
              <a:t> - </a:t>
            </a:r>
            <a:r>
              <a:rPr lang="pt-BR" b="1" dirty="0" smtClean="0"/>
              <a:t>Citação</a:t>
            </a:r>
          </a:p>
          <a:p>
            <a:pPr>
              <a:buFontTx/>
              <a:buAutoNum type="arabicParenBoth"/>
            </a:pPr>
            <a:endParaRPr lang="pt-BR" b="1" dirty="0" smtClean="0"/>
          </a:p>
          <a:p>
            <a:pPr>
              <a:buFontTx/>
              <a:buAutoNum type="arabicParenBoth"/>
            </a:pPr>
            <a:r>
              <a:rPr lang="pt-BR" b="1" dirty="0" smtClean="0"/>
              <a:t>- Estilização</a:t>
            </a:r>
            <a:endParaRPr lang="pt-BR" b="1" dirty="0"/>
          </a:p>
          <a:p>
            <a:pPr>
              <a:buFontTx/>
              <a:buAutoNum type="arabicParenBoth"/>
            </a:pPr>
            <a:endParaRPr lang="pt-BR" dirty="0"/>
          </a:p>
        </p:txBody>
      </p:sp>
      <p:sp>
        <p:nvSpPr>
          <p:cNvPr id="5" name="CaixaDeTexto 4"/>
          <p:cNvSpPr txBox="1"/>
          <p:nvPr/>
        </p:nvSpPr>
        <p:spPr>
          <a:xfrm>
            <a:off x="3000375" y="2428875"/>
            <a:ext cx="5572125" cy="1477963"/>
          </a:xfrm>
          <a:prstGeom prst="rect">
            <a:avLst/>
          </a:prstGeom>
          <a:noFill/>
        </p:spPr>
        <p:txBody>
          <a:bodyPr>
            <a:spAutoFit/>
          </a:bodyPr>
          <a:lstStyle/>
          <a:p>
            <a:pPr algn="just" fontAlgn="auto">
              <a:spcBef>
                <a:spcPts val="0"/>
              </a:spcBef>
              <a:spcAft>
                <a:spcPts val="0"/>
              </a:spcAft>
              <a:defRPr/>
            </a:pPr>
            <a:r>
              <a:rPr lang="pt-BR" dirty="0">
                <a:effectLst>
                  <a:outerShdw blurRad="38100" dist="38100" dir="2700000" algn="tl">
                    <a:srgbClr val="000000">
                      <a:alpha val="43137"/>
                    </a:srgbClr>
                  </a:outerShdw>
                </a:effectLst>
                <a:latin typeface="+mn-lt"/>
                <a:cs typeface="+mn-cs"/>
              </a:rPr>
              <a:t>( </a:t>
            </a:r>
            <a:r>
              <a:rPr lang="pt-BR" dirty="0">
                <a:solidFill>
                  <a:srgbClr val="FFFF00"/>
                </a:solidFill>
                <a:effectLst>
                  <a:outerShdw blurRad="38100" dist="38100" dir="2700000" algn="tl">
                    <a:srgbClr val="000000">
                      <a:alpha val="43137"/>
                    </a:srgbClr>
                  </a:outerShdw>
                </a:effectLst>
                <a:latin typeface="+mn-lt"/>
                <a:cs typeface="+mn-cs"/>
              </a:rPr>
              <a:t>4</a:t>
            </a:r>
            <a:r>
              <a:rPr lang="pt-BR" dirty="0">
                <a:solidFill>
                  <a:srgbClr val="FF0000"/>
                </a:solidFill>
                <a:effectLst>
                  <a:outerShdw blurRad="38100" dist="38100" dir="2700000" algn="tl">
                    <a:srgbClr val="000000">
                      <a:alpha val="43137"/>
                    </a:srgbClr>
                  </a:outerShdw>
                </a:effectLst>
                <a:latin typeface="+mn-lt"/>
                <a:cs typeface="+mn-cs"/>
              </a:rPr>
              <a:t> </a:t>
            </a:r>
            <a:r>
              <a:rPr lang="pt-BR" dirty="0">
                <a:effectLst>
                  <a:outerShdw blurRad="38100" dist="38100" dir="2700000" algn="tl">
                    <a:srgbClr val="000000">
                      <a:alpha val="43137"/>
                    </a:srgbClr>
                  </a:outerShdw>
                </a:effectLst>
                <a:latin typeface="+mn-lt"/>
                <a:cs typeface="+mn-cs"/>
              </a:rPr>
              <a:t>)</a:t>
            </a:r>
          </a:p>
          <a:p>
            <a:pPr fontAlgn="auto">
              <a:spcBef>
                <a:spcPts val="0"/>
              </a:spcBef>
              <a:spcAft>
                <a:spcPts val="0"/>
              </a:spcAft>
              <a:defRPr/>
            </a:pPr>
            <a:endParaRPr lang="pt-BR" b="1" dirty="0">
              <a:effectLst>
                <a:outerShdw blurRad="38100" dist="38100" dir="2700000" algn="tl">
                  <a:srgbClr val="000000">
                    <a:alpha val="43137"/>
                  </a:srgbClr>
                </a:outerShdw>
              </a:effectLst>
              <a:latin typeface="+mn-lt"/>
              <a:cs typeface="+mn-cs"/>
            </a:endParaRPr>
          </a:p>
          <a:p>
            <a:pPr algn="ctr" fontAlgn="auto">
              <a:spcBef>
                <a:spcPts val="0"/>
              </a:spcBef>
              <a:spcAft>
                <a:spcPts val="0"/>
              </a:spcAft>
              <a:defRPr/>
            </a:pPr>
            <a:r>
              <a:rPr lang="pt-BR" dirty="0">
                <a:effectLst>
                  <a:outerShdw blurRad="38100" dist="38100" dir="2700000" algn="tl">
                    <a:srgbClr val="000000">
                      <a:alpha val="43137"/>
                    </a:srgbClr>
                  </a:outerShdw>
                </a:effectLst>
                <a:latin typeface="+mn-lt"/>
                <a:cs typeface="+mn-cs"/>
              </a:rPr>
              <a:t>Ele é um acaciano.</a:t>
            </a:r>
          </a:p>
          <a:p>
            <a:pPr algn="ctr" fontAlgn="auto">
              <a:spcBef>
                <a:spcPts val="0"/>
              </a:spcBef>
              <a:spcAft>
                <a:spcPts val="0"/>
              </a:spcAft>
              <a:defRPr/>
            </a:pPr>
            <a:endParaRPr lang="pt-BR" dirty="0">
              <a:effectLst>
                <a:outerShdw blurRad="38100" dist="38100" dir="2700000" algn="tl">
                  <a:srgbClr val="000000">
                    <a:alpha val="43137"/>
                  </a:srgbClr>
                </a:outerShdw>
              </a:effectLst>
              <a:latin typeface="+mn-lt"/>
              <a:cs typeface="+mn-cs"/>
            </a:endParaRPr>
          </a:p>
          <a:p>
            <a:pPr algn="ctr" fontAlgn="auto">
              <a:spcBef>
                <a:spcPts val="0"/>
              </a:spcBef>
              <a:spcAft>
                <a:spcPts val="0"/>
              </a:spcAft>
              <a:defRPr/>
            </a:pPr>
            <a:r>
              <a:rPr lang="pt-BR" dirty="0">
                <a:effectLst>
                  <a:outerShdw blurRad="38100" dist="38100" dir="2700000" algn="tl">
                    <a:srgbClr val="000000">
                      <a:alpha val="43137"/>
                    </a:srgbClr>
                  </a:outerShdw>
                </a:effectLst>
                <a:latin typeface="+mn-lt"/>
                <a:cs typeface="+mn-cs"/>
              </a:rPr>
              <a:t>Que sujeito maquiavélico!</a:t>
            </a:r>
          </a:p>
        </p:txBody>
      </p:sp>
    </p:spTree>
    <p:extLst>
      <p:ext uri="{BB962C8B-B14F-4D97-AF65-F5344CB8AC3E}">
        <p14:creationId xmlns:p14="http://schemas.microsoft.com/office/powerpoint/2010/main" xmlns="" val="39373610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aixaDeTexto 3"/>
          <p:cNvSpPr txBox="1">
            <a:spLocks noChangeArrowheads="1"/>
          </p:cNvSpPr>
          <p:nvPr/>
        </p:nvSpPr>
        <p:spPr bwMode="auto">
          <a:xfrm>
            <a:off x="571500" y="1928813"/>
            <a:ext cx="228600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buFontTx/>
              <a:buAutoNum type="arabicParenBoth"/>
            </a:pPr>
            <a:r>
              <a:rPr lang="pt-BR" b="1" dirty="0"/>
              <a:t>- Paródia</a:t>
            </a:r>
          </a:p>
          <a:p>
            <a:pPr>
              <a:buFontTx/>
              <a:buAutoNum type="arabicParenBoth"/>
            </a:pPr>
            <a:endParaRPr lang="pt-BR" b="1" dirty="0"/>
          </a:p>
          <a:p>
            <a:pPr>
              <a:buFontTx/>
              <a:buAutoNum type="arabicParenBoth"/>
            </a:pPr>
            <a:r>
              <a:rPr lang="pt-BR" b="1" dirty="0"/>
              <a:t> - Paráfrase</a:t>
            </a:r>
          </a:p>
          <a:p>
            <a:pPr>
              <a:buFontTx/>
              <a:buAutoNum type="arabicParenBoth"/>
            </a:pPr>
            <a:endParaRPr lang="pt-BR" b="1" dirty="0"/>
          </a:p>
          <a:p>
            <a:pPr>
              <a:buFontTx/>
              <a:buAutoNum type="arabicParenBoth"/>
            </a:pPr>
            <a:r>
              <a:rPr lang="pt-BR" b="1" dirty="0"/>
              <a:t> - Epígrafe</a:t>
            </a:r>
          </a:p>
          <a:p>
            <a:pPr>
              <a:buFontTx/>
              <a:buAutoNum type="arabicParenBoth"/>
            </a:pPr>
            <a:endParaRPr lang="pt-BR" b="1" dirty="0"/>
          </a:p>
          <a:p>
            <a:pPr>
              <a:buFontTx/>
              <a:buAutoNum type="arabicParenBoth"/>
            </a:pPr>
            <a:r>
              <a:rPr lang="pt-BR" b="1" dirty="0"/>
              <a:t> - Alusão</a:t>
            </a:r>
          </a:p>
          <a:p>
            <a:pPr>
              <a:buFontTx/>
              <a:buAutoNum type="arabicParenBoth"/>
            </a:pPr>
            <a:endParaRPr lang="pt-BR" b="1" dirty="0"/>
          </a:p>
          <a:p>
            <a:pPr>
              <a:buFontTx/>
              <a:buAutoNum type="arabicParenBoth"/>
            </a:pPr>
            <a:r>
              <a:rPr lang="pt-BR" b="1" dirty="0"/>
              <a:t> - </a:t>
            </a:r>
            <a:r>
              <a:rPr lang="pt-BR" b="1" dirty="0" smtClean="0"/>
              <a:t>Citação</a:t>
            </a:r>
          </a:p>
          <a:p>
            <a:pPr>
              <a:buFontTx/>
              <a:buAutoNum type="arabicParenBoth"/>
            </a:pPr>
            <a:endParaRPr lang="pt-BR" b="1" dirty="0" smtClean="0"/>
          </a:p>
          <a:p>
            <a:pPr>
              <a:buFontTx/>
              <a:buAutoNum type="arabicParenBoth"/>
            </a:pPr>
            <a:r>
              <a:rPr lang="pt-BR" b="1" dirty="0" smtClean="0"/>
              <a:t>- Estilização</a:t>
            </a:r>
            <a:endParaRPr lang="pt-BR" b="1" dirty="0"/>
          </a:p>
          <a:p>
            <a:pPr>
              <a:buFontTx/>
              <a:buAutoNum type="arabicParenBoth"/>
            </a:pPr>
            <a:endParaRPr lang="pt-BR" dirty="0"/>
          </a:p>
        </p:txBody>
      </p:sp>
      <p:sp>
        <p:nvSpPr>
          <p:cNvPr id="5" name="CaixaDeTexto 4"/>
          <p:cNvSpPr txBox="1"/>
          <p:nvPr/>
        </p:nvSpPr>
        <p:spPr>
          <a:xfrm>
            <a:off x="3203848" y="394692"/>
            <a:ext cx="5572125" cy="6186309"/>
          </a:xfrm>
          <a:prstGeom prst="rect">
            <a:avLst/>
          </a:prstGeom>
          <a:noFill/>
        </p:spPr>
        <p:txBody>
          <a:bodyPr>
            <a:spAutoFit/>
          </a:bodyPr>
          <a:lstStyle/>
          <a:p>
            <a:pPr algn="just" fontAlgn="auto">
              <a:spcBef>
                <a:spcPts val="0"/>
              </a:spcBef>
              <a:spcAft>
                <a:spcPts val="0"/>
              </a:spcAft>
              <a:defRPr/>
            </a:pPr>
            <a:r>
              <a:rPr lang="pt-BR" dirty="0">
                <a:effectLst>
                  <a:outerShdw blurRad="38100" dist="38100" dir="2700000" algn="tl">
                    <a:srgbClr val="000000">
                      <a:alpha val="43137"/>
                    </a:srgbClr>
                  </a:outerShdw>
                </a:effectLst>
                <a:latin typeface="+mn-lt"/>
                <a:cs typeface="+mn-cs"/>
              </a:rPr>
              <a:t>( </a:t>
            </a:r>
            <a:r>
              <a:rPr lang="pt-BR" dirty="0" smtClean="0">
                <a:solidFill>
                  <a:srgbClr val="FFFF00"/>
                </a:solidFill>
                <a:effectLst>
                  <a:outerShdw blurRad="38100" dist="38100" dir="2700000" algn="tl">
                    <a:srgbClr val="000000">
                      <a:alpha val="43137"/>
                    </a:srgbClr>
                  </a:outerShdw>
                </a:effectLst>
                <a:latin typeface="+mn-lt"/>
                <a:cs typeface="+mn-cs"/>
              </a:rPr>
              <a:t>6</a:t>
            </a:r>
            <a:r>
              <a:rPr lang="pt-BR" dirty="0" smtClean="0">
                <a:solidFill>
                  <a:srgbClr val="FF0000"/>
                </a:solidFill>
                <a:effectLst>
                  <a:outerShdw blurRad="38100" dist="38100" dir="2700000" algn="tl">
                    <a:srgbClr val="000000">
                      <a:alpha val="43137"/>
                    </a:srgbClr>
                  </a:outerShdw>
                </a:effectLst>
                <a:latin typeface="+mn-lt"/>
                <a:cs typeface="+mn-cs"/>
              </a:rPr>
              <a:t> </a:t>
            </a:r>
            <a:r>
              <a:rPr lang="pt-BR" dirty="0" smtClean="0">
                <a:effectLst>
                  <a:outerShdw blurRad="38100" dist="38100" dir="2700000" algn="tl">
                    <a:srgbClr val="000000">
                      <a:alpha val="43137"/>
                    </a:srgbClr>
                  </a:outerShdw>
                </a:effectLst>
                <a:latin typeface="+mn-lt"/>
                <a:cs typeface="+mn-cs"/>
              </a:rPr>
              <a:t>) </a:t>
            </a:r>
            <a:r>
              <a:rPr lang="pt-BR" i="1" dirty="0" smtClean="0"/>
              <a:t>CAPÍTULO </a:t>
            </a:r>
            <a:r>
              <a:rPr lang="pt-BR" i="1" dirty="0" smtClean="0"/>
              <a:t>CXLVIII / E BEM, E O RESTO?</a:t>
            </a:r>
            <a:endParaRPr lang="pt-BR" dirty="0" smtClean="0"/>
          </a:p>
          <a:p>
            <a:pPr fontAlgn="base"/>
            <a:r>
              <a:rPr lang="pt-BR" i="1" dirty="0" smtClean="0"/>
              <a:t>Agora, por que é que nenhuma dessas caprichosas me fez esquecer a primeira amada do meu coração? Talvez porque nenhuma tinha os olhos de ressaca, nem os de cigana oblíqua e dissimulada. Mas não é este propriamente o resto do livro. O resto é saber se a Capitu da praia da Glória já estava dentro da de </a:t>
            </a:r>
            <a:r>
              <a:rPr lang="pt-BR" i="1" dirty="0" err="1" smtClean="0"/>
              <a:t>Matacavalos</a:t>
            </a:r>
            <a:r>
              <a:rPr lang="pt-BR" i="1" dirty="0" smtClean="0"/>
              <a:t>, ou se esta foi mudada naquela por efeito de algum caso incidente. Jesus, filho de </a:t>
            </a:r>
            <a:r>
              <a:rPr lang="pt-BR" i="1" dirty="0" err="1" smtClean="0"/>
              <a:t>Sirach</a:t>
            </a:r>
            <a:r>
              <a:rPr lang="pt-BR" i="1" dirty="0" smtClean="0"/>
              <a:t>, se soubesse dos meus primeiros ciúmes, dir-me-ia, como no seu cap. IX, vers. 1: “Não tenhas ciúmes de tua mulher para que ela não se meta a enganar-te com a malícia que aprender de ti”. Mas eu creio que não, e tu concordarás comigo; se te lembras bem da Capitu menina, hás de reconhecer que uma estava dentro da outra, como a fruta dentro da casca.</a:t>
            </a:r>
            <a:endParaRPr lang="pt-BR" dirty="0" smtClean="0"/>
          </a:p>
          <a:p>
            <a:pPr fontAlgn="base"/>
            <a:r>
              <a:rPr lang="pt-BR" i="1" dirty="0" smtClean="0"/>
              <a:t>E bem, qualquer que seja a solução, uma cousa fica, e é a suma das sumas, ou o resto dos restos, a saber, que a minha primeira amiga e o meu maior amigo, tão extremosos ambos e tão queridos também, quis o destino que acabassem juntando-se e enganando-me... A terra lhes seja leve! Vamos à “História dos Subúrbios”.</a:t>
            </a:r>
            <a:endParaRPr lang="pt-BR" dirty="0" smtClean="0"/>
          </a:p>
          <a:p>
            <a:pPr algn="r" fontAlgn="base"/>
            <a:r>
              <a:rPr lang="pt-BR" sz="1400" dirty="0" smtClean="0"/>
              <a:t>Machado de Assis, Dom Casmurro.</a:t>
            </a:r>
            <a:endParaRPr lang="pt-BR" sz="1400" dirty="0"/>
          </a:p>
        </p:txBody>
      </p:sp>
    </p:spTree>
    <p:extLst>
      <p:ext uri="{BB962C8B-B14F-4D97-AF65-F5344CB8AC3E}">
        <p14:creationId xmlns:p14="http://schemas.microsoft.com/office/powerpoint/2010/main" xmlns="" val="39373610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691680" y="1628800"/>
            <a:ext cx="5814392" cy="3416320"/>
          </a:xfrm>
          <a:prstGeom prst="rect">
            <a:avLst/>
          </a:prstGeom>
        </p:spPr>
        <p:txBody>
          <a:bodyPr wrap="square">
            <a:spAutoFit/>
          </a:bodyPr>
          <a:lstStyle/>
          <a:p>
            <a:r>
              <a:rPr lang="pt-BR" sz="2400" dirty="0" smtClean="0"/>
              <a:t>A estilização ocorre quando um texto baseia-se em outro, </a:t>
            </a:r>
            <a:r>
              <a:rPr lang="pt-BR" sz="2400" b="1" dirty="0" smtClean="0"/>
              <a:t>complementando</a:t>
            </a:r>
            <a:r>
              <a:rPr lang="pt-BR" sz="2400" dirty="0" smtClean="0"/>
              <a:t> o seu </a:t>
            </a:r>
            <a:r>
              <a:rPr lang="pt-BR" sz="2400" b="1" dirty="0" smtClean="0"/>
              <a:t>sentido</a:t>
            </a:r>
            <a:r>
              <a:rPr lang="pt-BR" sz="2400" dirty="0" smtClean="0"/>
              <a:t>. Não há a exata manutenção do sentido do texto original, reorganizado com outras palavras, como na paráfrase, tampouco a inversão de sentido, como na paródia. Há apenas uma </a:t>
            </a:r>
            <a:r>
              <a:rPr lang="pt-BR" sz="2400" b="1" dirty="0" smtClean="0"/>
              <a:t>complementação da ideia</a:t>
            </a:r>
            <a:r>
              <a:rPr lang="pt-BR" sz="2400" dirty="0" smtClean="0"/>
              <a:t>. É uma maneira de recriar uma obra, trazendo a ela “</a:t>
            </a:r>
            <a:r>
              <a:rPr lang="pt-BR" sz="2400" b="1" dirty="0" smtClean="0"/>
              <a:t>estilo</a:t>
            </a:r>
            <a:r>
              <a:rPr lang="pt-BR" sz="2400" dirty="0" smtClean="0"/>
              <a:t>” </a:t>
            </a:r>
            <a:r>
              <a:rPr lang="pt-BR" sz="2400" b="1" dirty="0" smtClean="0"/>
              <a:t>próprio</a:t>
            </a:r>
            <a:r>
              <a:rPr lang="pt-BR" sz="2400" dirty="0" smtClean="0"/>
              <a:t>, </a:t>
            </a:r>
            <a:r>
              <a:rPr lang="pt-BR" sz="2400" b="1" dirty="0" smtClean="0"/>
              <a:t>renovando-a</a:t>
            </a:r>
            <a:r>
              <a:rPr lang="pt-BR" sz="2400" dirty="0" smtClean="0"/>
              <a:t>.</a:t>
            </a:r>
            <a:endParaRPr lang="pt-BR"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foto3"/>
          <p:cNvPicPr>
            <a:picLocks noChangeAspect="1" noChangeArrowheads="1"/>
          </p:cNvPicPr>
          <p:nvPr/>
        </p:nvPicPr>
        <p:blipFill>
          <a:blip r:embed="rId2" cstate="print"/>
          <a:srcRect/>
          <a:stretch>
            <a:fillRect/>
          </a:stretch>
        </p:blipFill>
        <p:spPr bwMode="auto">
          <a:xfrm>
            <a:off x="1728788" y="1566863"/>
            <a:ext cx="5686425" cy="3724275"/>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APITU 30 --ULTIMO CAPITULO--.mp4">
            <a:hlinkClick r:id="" action="ppaction://media"/>
          </p:cNvPr>
          <p:cNvPicPr>
            <a:picLocks noRot="1" noChangeAspect="1"/>
          </p:cNvPicPr>
          <p:nvPr>
            <a:videoFile r:link="rId1"/>
          </p:nvPr>
        </p:nvPicPr>
        <p:blipFill>
          <a:blip r:embed="rId3" cstate="print"/>
          <a:stretch>
            <a:fillRect/>
          </a:stretch>
        </p:blipFill>
        <p:spPr>
          <a:xfrm>
            <a:off x="1331640" y="872716"/>
            <a:ext cx="6480720" cy="486054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250825" y="484188"/>
            <a:ext cx="8569325" cy="5859462"/>
          </a:xfrm>
          <a:prstGeom prst="rect">
            <a:avLst/>
          </a:prstGeom>
          <a:noFill/>
          <a:ln w="9525">
            <a:noFill/>
            <a:miter lim="800000"/>
            <a:headEnd/>
            <a:tailEnd/>
          </a:ln>
          <a:effectLst/>
        </p:spPr>
        <p:txBody>
          <a:bodyPr anchor="ctr">
            <a:spAutoFit/>
          </a:bodyPr>
          <a:lstStyle/>
          <a:p>
            <a:pPr algn="ctr"/>
            <a:r>
              <a:rPr lang="pt-BR" b="1"/>
              <a:t>Texto 1: </a:t>
            </a:r>
          </a:p>
          <a:p>
            <a:pPr algn="ctr"/>
            <a:r>
              <a:rPr lang="pt-BR"/>
              <a:t>Ainda que eu falasse as línguas dos homens e dos anjos, e não tivesse Amor, seria como o metal que soa ou como o sino que tine. E ainda que tivesse o dom da profecia, e conhecesse todos os mistérios e toda a ciência, e ainda que tivesse toda a fé, de maneira tal que transportasse os montes, e não tivesse Amor, nada seria. E ainda que distribuísse toda a minha fortuna para sustento dos pobres, e ainda que entregasse o meu corpo para ser queimado, se não tivesse Amor, nada disso me aproveitaria. O Amor é paciente, é benigno; o Amor não é invejoso, não trata com leviandade, não se ensoberbece, não se porta com indecência, não busca os seus interesses, não se irrita, não suspeita mal, não folga com a injustiça, mas folga com a verdade. Tudo tolera, tudo crê, tudo espera, tudo suporta. O Amor nunca falha. Havendo profecias, serão aniquiladas; havendo línguas, cessarão; havendo ciência, desaparecerá; porque, em parte conhecemos, e em parte profetizamos; mas quando vier o que é perfeito, então o que o é em parte será aniquilado. Quando eu era menino, falava como menino, sentia como menino, discorria como menino, mas, logo que cheguei a ser homem, acabei com as coisas de menino. Porque agora vemos por espelho em enigma, mas então veremos face a face; agora conheço em parte, mas então conhecerei como também sou conhecido. Agora, pois, permanecem a fé, a esperança e o amor, estes três; mas o maior destes é o Amor.    </a:t>
            </a:r>
          </a:p>
          <a:p>
            <a:pPr algn="ctr"/>
            <a:r>
              <a:rPr lang="pt-BR" b="1" i="1"/>
              <a:t>(Bíblia, I Coríntios 13)</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2282825" y="1187450"/>
            <a:ext cx="4578350" cy="4486275"/>
          </a:xfrm>
          <a:prstGeom prst="rect">
            <a:avLst/>
          </a:prstGeom>
          <a:noFill/>
          <a:ln w="9525">
            <a:noFill/>
            <a:miter lim="800000"/>
            <a:headEnd/>
            <a:tailEnd/>
          </a:ln>
          <a:effectLst/>
        </p:spPr>
        <p:txBody>
          <a:bodyPr wrap="none" anchor="ctr">
            <a:spAutoFit/>
          </a:bodyPr>
          <a:lstStyle/>
          <a:p>
            <a:pPr algn="ctr"/>
            <a:r>
              <a:rPr lang="pt-BR"/>
              <a:t>Amor é fogo que arde sem se ver; </a:t>
            </a:r>
          </a:p>
          <a:p>
            <a:pPr algn="ctr"/>
            <a:r>
              <a:rPr lang="pt-BR"/>
              <a:t>É ferida que dói e não se sente; </a:t>
            </a:r>
          </a:p>
          <a:p>
            <a:pPr algn="ctr"/>
            <a:r>
              <a:rPr lang="pt-BR"/>
              <a:t>É um contentamento descontente; </a:t>
            </a:r>
          </a:p>
          <a:p>
            <a:pPr algn="ctr"/>
            <a:r>
              <a:rPr lang="pt-BR"/>
              <a:t>É dor que desatina sem doer; </a:t>
            </a:r>
          </a:p>
          <a:p>
            <a:pPr algn="ctr"/>
            <a:r>
              <a:rPr lang="pt-BR"/>
              <a:t>É um não querer mais que bem querer; </a:t>
            </a:r>
          </a:p>
          <a:p>
            <a:pPr algn="ctr"/>
            <a:r>
              <a:rPr lang="pt-BR"/>
              <a:t>É solitário andar por entre a gente; </a:t>
            </a:r>
          </a:p>
          <a:p>
            <a:pPr algn="ctr"/>
            <a:r>
              <a:rPr lang="pt-BR"/>
              <a:t>É nunca contentar-se de contente; </a:t>
            </a:r>
          </a:p>
          <a:p>
            <a:pPr algn="ctr"/>
            <a:r>
              <a:rPr lang="pt-BR"/>
              <a:t>É cuidar que se ganha em se perder; </a:t>
            </a:r>
          </a:p>
          <a:p>
            <a:pPr algn="ctr"/>
            <a:r>
              <a:rPr lang="pt-BR"/>
              <a:t>É querer estar preso por vontade; </a:t>
            </a:r>
          </a:p>
          <a:p>
            <a:pPr algn="ctr"/>
            <a:r>
              <a:rPr lang="pt-BR"/>
              <a:t>É servir a quem vence, o vencedor; </a:t>
            </a:r>
          </a:p>
          <a:p>
            <a:pPr algn="ctr"/>
            <a:r>
              <a:rPr lang="pt-BR"/>
              <a:t>É ter com quem nos mata lealdade. </a:t>
            </a:r>
          </a:p>
          <a:p>
            <a:pPr algn="ctr"/>
            <a:r>
              <a:rPr lang="pt-BR"/>
              <a:t>Mas como causar pode seu favor </a:t>
            </a:r>
          </a:p>
          <a:p>
            <a:pPr algn="ctr"/>
            <a:r>
              <a:rPr lang="pt-BR"/>
              <a:t>Nos corações humanos amizade, </a:t>
            </a:r>
          </a:p>
          <a:p>
            <a:pPr algn="ctr"/>
            <a:r>
              <a:rPr lang="pt-BR"/>
              <a:t>se tão contrário a si é o mesmo Amor? </a:t>
            </a:r>
          </a:p>
          <a:p>
            <a:pPr algn="ctr"/>
            <a:endParaRPr lang="pt-BR" i="1"/>
          </a:p>
          <a:p>
            <a:pPr algn="ctr"/>
            <a:r>
              <a:rPr lang="pt-BR" i="1"/>
              <a:t>Soneto 11 de Luiz Vaz de Camões (Rimas)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611188" y="142852"/>
            <a:ext cx="2665412" cy="6494085"/>
          </a:xfrm>
          <a:prstGeom prst="rect">
            <a:avLst/>
          </a:prstGeom>
          <a:noFill/>
          <a:ln w="9525">
            <a:noFill/>
            <a:miter lim="800000"/>
            <a:headEnd/>
            <a:tailEnd/>
          </a:ln>
          <a:effectLst/>
        </p:spPr>
        <p:txBody>
          <a:bodyPr anchor="ctr">
            <a:spAutoFit/>
          </a:bodyPr>
          <a:lstStyle/>
          <a:p>
            <a:r>
              <a:rPr lang="pt-BR" sz="1600" b="1" dirty="0"/>
              <a:t>Texto III </a:t>
            </a:r>
          </a:p>
          <a:p>
            <a:endParaRPr lang="pt-BR" sz="1600" dirty="0"/>
          </a:p>
          <a:p>
            <a:r>
              <a:rPr lang="pt-BR" sz="1600" dirty="0"/>
              <a:t>Monte Castelo </a:t>
            </a:r>
          </a:p>
          <a:p>
            <a:endParaRPr lang="pt-BR" sz="1600" dirty="0"/>
          </a:p>
          <a:p>
            <a:endParaRPr lang="pt-BR" sz="1600" dirty="0"/>
          </a:p>
          <a:p>
            <a:r>
              <a:rPr lang="pt-BR" sz="1600" dirty="0"/>
              <a:t>Ainda que eu falasse </a:t>
            </a:r>
          </a:p>
          <a:p>
            <a:r>
              <a:rPr lang="pt-BR" sz="1600" dirty="0"/>
              <a:t>A língua dos homens </a:t>
            </a:r>
          </a:p>
          <a:p>
            <a:r>
              <a:rPr lang="pt-BR" sz="1600" dirty="0"/>
              <a:t>E falasse a língua dos anjos </a:t>
            </a:r>
          </a:p>
          <a:p>
            <a:r>
              <a:rPr lang="pt-BR" sz="1600" dirty="0"/>
              <a:t>Sem amor, eu nada seria... </a:t>
            </a:r>
          </a:p>
          <a:p>
            <a:r>
              <a:rPr lang="pt-BR" sz="1600" dirty="0"/>
              <a:t>É só o amor, é só o amor </a:t>
            </a:r>
          </a:p>
          <a:p>
            <a:r>
              <a:rPr lang="pt-BR" sz="1600" dirty="0"/>
              <a:t>Que conhece o que é verdade </a:t>
            </a:r>
          </a:p>
          <a:p>
            <a:r>
              <a:rPr lang="pt-BR" sz="1600" dirty="0"/>
              <a:t>O amor é bom, não quer o mal </a:t>
            </a:r>
          </a:p>
          <a:p>
            <a:r>
              <a:rPr lang="pt-BR" sz="1600" dirty="0"/>
              <a:t>Não sente inveja Ou se envaidece... </a:t>
            </a:r>
          </a:p>
          <a:p>
            <a:r>
              <a:rPr lang="pt-BR" sz="1600" dirty="0"/>
              <a:t>O amor é o fogo </a:t>
            </a:r>
          </a:p>
          <a:p>
            <a:r>
              <a:rPr lang="pt-BR" sz="1600" dirty="0"/>
              <a:t>Que arde sem se ver </a:t>
            </a:r>
          </a:p>
          <a:p>
            <a:r>
              <a:rPr lang="pt-BR" sz="1600" dirty="0"/>
              <a:t>É ferida que dói </a:t>
            </a:r>
          </a:p>
          <a:p>
            <a:r>
              <a:rPr lang="pt-BR" sz="1600" dirty="0"/>
              <a:t>E não se sente </a:t>
            </a:r>
          </a:p>
          <a:p>
            <a:r>
              <a:rPr lang="pt-BR" sz="1600" dirty="0"/>
              <a:t>É um contentamento </a:t>
            </a:r>
          </a:p>
          <a:p>
            <a:r>
              <a:rPr lang="pt-BR" sz="1600" dirty="0"/>
              <a:t>Descontente </a:t>
            </a:r>
          </a:p>
          <a:p>
            <a:r>
              <a:rPr lang="pt-BR" sz="1600" dirty="0"/>
              <a:t>É dor que desatina sem doer... </a:t>
            </a:r>
          </a:p>
          <a:p>
            <a:r>
              <a:rPr lang="pt-BR" sz="1600" dirty="0"/>
              <a:t>Ainda que eu falasse </a:t>
            </a:r>
          </a:p>
          <a:p>
            <a:r>
              <a:rPr lang="pt-BR" sz="1600" dirty="0"/>
              <a:t>A língua dos homens </a:t>
            </a:r>
          </a:p>
          <a:p>
            <a:r>
              <a:rPr lang="pt-BR" sz="1600" dirty="0"/>
              <a:t>E falasse a língua dos anjos </a:t>
            </a:r>
          </a:p>
          <a:p>
            <a:r>
              <a:rPr lang="pt-BR" sz="1600" dirty="0"/>
              <a:t>Sem amor, eu nada seria... </a:t>
            </a:r>
          </a:p>
        </p:txBody>
      </p:sp>
      <p:sp>
        <p:nvSpPr>
          <p:cNvPr id="25603" name="Rectangle 4"/>
          <p:cNvSpPr>
            <a:spLocks noChangeArrowheads="1"/>
          </p:cNvSpPr>
          <p:nvPr/>
        </p:nvSpPr>
        <p:spPr bwMode="auto">
          <a:xfrm>
            <a:off x="3276600" y="585765"/>
            <a:ext cx="2592388" cy="3046988"/>
          </a:xfrm>
          <a:prstGeom prst="rect">
            <a:avLst/>
          </a:prstGeom>
          <a:noFill/>
          <a:ln w="9525">
            <a:noFill/>
            <a:miter lim="800000"/>
            <a:headEnd/>
            <a:tailEnd/>
          </a:ln>
          <a:effectLst/>
        </p:spPr>
        <p:txBody>
          <a:bodyPr>
            <a:spAutoFit/>
          </a:bodyPr>
          <a:lstStyle/>
          <a:p>
            <a:r>
              <a:rPr lang="pt-BR" sz="1600"/>
              <a:t>É um não querer </a:t>
            </a:r>
          </a:p>
          <a:p>
            <a:r>
              <a:rPr lang="pt-BR" sz="1600"/>
              <a:t>Mais que bem querer </a:t>
            </a:r>
          </a:p>
          <a:p>
            <a:r>
              <a:rPr lang="pt-BR" sz="1600"/>
              <a:t>É solitário andar </a:t>
            </a:r>
          </a:p>
          <a:p>
            <a:r>
              <a:rPr lang="pt-BR" sz="1600"/>
              <a:t>Por entre a gente </a:t>
            </a:r>
          </a:p>
          <a:p>
            <a:r>
              <a:rPr lang="pt-BR" sz="1600"/>
              <a:t>É um não contentar-se </a:t>
            </a:r>
          </a:p>
          <a:p>
            <a:r>
              <a:rPr lang="pt-BR" sz="1600"/>
              <a:t>De contente </a:t>
            </a:r>
          </a:p>
          <a:p>
            <a:r>
              <a:rPr lang="pt-BR" sz="1600"/>
              <a:t>É cuidar que se ganha </a:t>
            </a:r>
          </a:p>
          <a:p>
            <a:r>
              <a:rPr lang="pt-BR" sz="1600"/>
              <a:t>Em se perder... </a:t>
            </a:r>
          </a:p>
          <a:p>
            <a:r>
              <a:rPr lang="pt-BR" sz="1600"/>
              <a:t>É um estar-se preso </a:t>
            </a:r>
          </a:p>
          <a:p>
            <a:r>
              <a:rPr lang="pt-BR" sz="1600"/>
              <a:t>Por vontade </a:t>
            </a:r>
          </a:p>
          <a:p>
            <a:r>
              <a:rPr lang="pt-BR" sz="1600"/>
              <a:t>É servir a quem vence </a:t>
            </a:r>
          </a:p>
          <a:p>
            <a:r>
              <a:rPr lang="pt-BR" sz="1600"/>
              <a:t>O vencedor </a:t>
            </a:r>
          </a:p>
        </p:txBody>
      </p:sp>
      <p:sp>
        <p:nvSpPr>
          <p:cNvPr id="25604" name="Rectangle 5"/>
          <p:cNvSpPr>
            <a:spLocks noChangeArrowheads="1"/>
          </p:cNvSpPr>
          <p:nvPr/>
        </p:nvSpPr>
        <p:spPr bwMode="auto">
          <a:xfrm>
            <a:off x="5651500" y="873102"/>
            <a:ext cx="3240088" cy="4770537"/>
          </a:xfrm>
          <a:prstGeom prst="rect">
            <a:avLst/>
          </a:prstGeom>
          <a:noFill/>
          <a:ln w="9525">
            <a:noFill/>
            <a:miter lim="800000"/>
            <a:headEnd/>
            <a:tailEnd/>
          </a:ln>
          <a:effectLst/>
        </p:spPr>
        <p:txBody>
          <a:bodyPr>
            <a:spAutoFit/>
          </a:bodyPr>
          <a:lstStyle/>
          <a:p>
            <a:r>
              <a:rPr lang="pt-BR" sz="1600"/>
              <a:t>É um ter com quem nos mata </a:t>
            </a:r>
          </a:p>
          <a:p>
            <a:r>
              <a:rPr lang="pt-BR" sz="1600"/>
              <a:t>A lealdade </a:t>
            </a:r>
          </a:p>
          <a:p>
            <a:r>
              <a:rPr lang="pt-BR" sz="1600"/>
              <a:t>Tão contrário a si </a:t>
            </a:r>
          </a:p>
          <a:p>
            <a:r>
              <a:rPr lang="pt-BR" sz="1600"/>
              <a:t>É o mesmo amor... </a:t>
            </a:r>
          </a:p>
          <a:p>
            <a:r>
              <a:rPr lang="pt-BR" sz="1600"/>
              <a:t>Estou acordado </a:t>
            </a:r>
          </a:p>
          <a:p>
            <a:r>
              <a:rPr lang="pt-BR" sz="1600"/>
              <a:t>E todos dormem, todos dormem </a:t>
            </a:r>
          </a:p>
          <a:p>
            <a:r>
              <a:rPr lang="pt-BR" sz="1600"/>
              <a:t>Todos dormem </a:t>
            </a:r>
          </a:p>
          <a:p>
            <a:r>
              <a:rPr lang="pt-BR" sz="1600"/>
              <a:t>Agora vejo em parte </a:t>
            </a:r>
          </a:p>
          <a:p>
            <a:r>
              <a:rPr lang="pt-BR" sz="1600"/>
              <a:t>Mas então veremos face a face </a:t>
            </a:r>
          </a:p>
          <a:p>
            <a:r>
              <a:rPr lang="pt-BR" sz="1600"/>
              <a:t>É só o amor, é só o amor </a:t>
            </a:r>
          </a:p>
          <a:p>
            <a:r>
              <a:rPr lang="pt-BR" sz="1600"/>
              <a:t>Que conhece o que é verdade... </a:t>
            </a:r>
          </a:p>
          <a:p>
            <a:r>
              <a:rPr lang="pt-BR" sz="1600"/>
              <a:t>Ainda que eu falasse </a:t>
            </a:r>
          </a:p>
          <a:p>
            <a:r>
              <a:rPr lang="pt-BR" sz="1600"/>
              <a:t>A língua dos homens </a:t>
            </a:r>
          </a:p>
          <a:p>
            <a:r>
              <a:rPr lang="pt-BR" sz="1600"/>
              <a:t>E falasse a língua dos anjos </a:t>
            </a:r>
          </a:p>
          <a:p>
            <a:r>
              <a:rPr lang="pt-BR" sz="1600"/>
              <a:t>Sem amor, eu nada seria... </a:t>
            </a:r>
          </a:p>
          <a:p>
            <a:endParaRPr lang="pt-BR" sz="1600" i="1"/>
          </a:p>
          <a:p>
            <a:endParaRPr lang="pt-BR" sz="1600" i="1"/>
          </a:p>
          <a:p>
            <a:r>
              <a:rPr lang="pt-BR" sz="1600" i="1"/>
              <a:t>(Renato Russo – Legião Urbana, “As quatro estações”, 1989.)</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468313" y="1341438"/>
            <a:ext cx="3743325" cy="3887787"/>
          </a:xfrm>
        </p:spPr>
        <p:txBody>
          <a:bodyPr/>
          <a:lstStyle/>
          <a:p>
            <a:pPr eaLnBrk="1" hangingPunct="1">
              <a:lnSpc>
                <a:spcPct val="80000"/>
              </a:lnSpc>
              <a:buFont typeface="Wingdings" pitchFamily="2" charset="2"/>
              <a:buNone/>
            </a:pPr>
            <a:r>
              <a:rPr lang="pt-BR" sz="2000" smtClean="0">
                <a:solidFill>
                  <a:schemeClr val="tx1"/>
                </a:solidFill>
              </a:rPr>
              <a:t>MEUS OITO ANOS</a:t>
            </a:r>
          </a:p>
          <a:p>
            <a:pPr eaLnBrk="1" hangingPunct="1">
              <a:lnSpc>
                <a:spcPct val="80000"/>
              </a:lnSpc>
              <a:buFont typeface="Wingdings" pitchFamily="2" charset="2"/>
              <a:buNone/>
            </a:pPr>
            <a:r>
              <a:rPr lang="pt-BR" sz="2000" smtClean="0">
                <a:solidFill>
                  <a:schemeClr val="tx1"/>
                </a:solidFill>
              </a:rPr>
              <a:t> </a:t>
            </a:r>
          </a:p>
          <a:p>
            <a:pPr eaLnBrk="1" hangingPunct="1">
              <a:lnSpc>
                <a:spcPct val="80000"/>
              </a:lnSpc>
              <a:buFont typeface="Wingdings" pitchFamily="2" charset="2"/>
              <a:buNone/>
            </a:pPr>
            <a:r>
              <a:rPr lang="pt-BR" sz="2000" smtClean="0">
                <a:solidFill>
                  <a:schemeClr val="tx1"/>
                </a:solidFill>
              </a:rPr>
              <a:t>Oh! que saudades que tenho</a:t>
            </a:r>
          </a:p>
          <a:p>
            <a:pPr eaLnBrk="1" hangingPunct="1">
              <a:lnSpc>
                <a:spcPct val="80000"/>
              </a:lnSpc>
              <a:buFont typeface="Wingdings" pitchFamily="2" charset="2"/>
              <a:buNone/>
            </a:pPr>
            <a:r>
              <a:rPr lang="pt-BR" sz="2000" smtClean="0">
                <a:solidFill>
                  <a:schemeClr val="tx1"/>
                </a:solidFill>
              </a:rPr>
              <a:t>Da aurora da minha vida, </a:t>
            </a:r>
          </a:p>
          <a:p>
            <a:pPr eaLnBrk="1" hangingPunct="1">
              <a:lnSpc>
                <a:spcPct val="80000"/>
              </a:lnSpc>
              <a:buFont typeface="Wingdings" pitchFamily="2" charset="2"/>
              <a:buNone/>
            </a:pPr>
            <a:r>
              <a:rPr lang="pt-BR" sz="2000" smtClean="0">
                <a:solidFill>
                  <a:schemeClr val="tx1"/>
                </a:solidFill>
              </a:rPr>
              <a:t>Da minha infância querida </a:t>
            </a:r>
          </a:p>
          <a:p>
            <a:pPr eaLnBrk="1" hangingPunct="1">
              <a:lnSpc>
                <a:spcPct val="80000"/>
              </a:lnSpc>
              <a:buFont typeface="Wingdings" pitchFamily="2" charset="2"/>
              <a:buNone/>
            </a:pPr>
            <a:r>
              <a:rPr lang="pt-BR" sz="2000" smtClean="0">
                <a:solidFill>
                  <a:schemeClr val="tx1"/>
                </a:solidFill>
              </a:rPr>
              <a:t>Que os anos não trazem mais! </a:t>
            </a:r>
          </a:p>
          <a:p>
            <a:pPr eaLnBrk="1" hangingPunct="1">
              <a:lnSpc>
                <a:spcPct val="80000"/>
              </a:lnSpc>
              <a:buFont typeface="Wingdings" pitchFamily="2" charset="2"/>
              <a:buNone/>
            </a:pPr>
            <a:r>
              <a:rPr lang="pt-BR" sz="2000" smtClean="0">
                <a:solidFill>
                  <a:schemeClr val="tx1"/>
                </a:solidFill>
              </a:rPr>
              <a:t>Que amor, que sonhos, que flores, </a:t>
            </a:r>
          </a:p>
          <a:p>
            <a:pPr eaLnBrk="1" hangingPunct="1">
              <a:lnSpc>
                <a:spcPct val="80000"/>
              </a:lnSpc>
              <a:buFont typeface="Wingdings" pitchFamily="2" charset="2"/>
              <a:buNone/>
            </a:pPr>
            <a:r>
              <a:rPr lang="pt-BR" sz="2000" smtClean="0">
                <a:solidFill>
                  <a:schemeClr val="tx1"/>
                </a:solidFill>
              </a:rPr>
              <a:t>Naquelas tardes fagueiras </a:t>
            </a:r>
          </a:p>
          <a:p>
            <a:pPr eaLnBrk="1" hangingPunct="1">
              <a:lnSpc>
                <a:spcPct val="80000"/>
              </a:lnSpc>
              <a:buFont typeface="Wingdings" pitchFamily="2" charset="2"/>
              <a:buNone/>
            </a:pPr>
            <a:r>
              <a:rPr lang="pt-BR" sz="2000" smtClean="0">
                <a:solidFill>
                  <a:schemeClr val="tx1"/>
                </a:solidFill>
              </a:rPr>
              <a:t>À sombra das bananeiras, </a:t>
            </a:r>
          </a:p>
          <a:p>
            <a:pPr eaLnBrk="1" hangingPunct="1">
              <a:lnSpc>
                <a:spcPct val="80000"/>
              </a:lnSpc>
              <a:buFont typeface="Wingdings" pitchFamily="2" charset="2"/>
              <a:buNone/>
            </a:pPr>
            <a:r>
              <a:rPr lang="pt-BR" sz="2000" smtClean="0">
                <a:solidFill>
                  <a:schemeClr val="tx1"/>
                </a:solidFill>
              </a:rPr>
              <a:t>Debaixo dos laranjais! </a:t>
            </a:r>
          </a:p>
          <a:p>
            <a:pPr eaLnBrk="1" hangingPunct="1">
              <a:lnSpc>
                <a:spcPct val="80000"/>
              </a:lnSpc>
              <a:buFont typeface="Wingdings" pitchFamily="2" charset="2"/>
              <a:buNone/>
            </a:pPr>
            <a:endParaRPr lang="pt-BR" sz="2200" smtClean="0">
              <a:solidFill>
                <a:schemeClr val="tx1"/>
              </a:solidFill>
            </a:endParaRPr>
          </a:p>
        </p:txBody>
      </p:sp>
      <p:sp>
        <p:nvSpPr>
          <p:cNvPr id="5123" name="Rectangle 5"/>
          <p:cNvSpPr>
            <a:spLocks noChangeArrowheads="1"/>
          </p:cNvSpPr>
          <p:nvPr/>
        </p:nvSpPr>
        <p:spPr bwMode="auto">
          <a:xfrm>
            <a:off x="4826000" y="1341438"/>
            <a:ext cx="4318000" cy="4032250"/>
          </a:xfrm>
          <a:prstGeom prst="rect">
            <a:avLst/>
          </a:prstGeom>
          <a:noFill/>
          <a:ln w="9525">
            <a:noFill/>
            <a:miter lim="800000"/>
            <a:headEnd/>
            <a:tailEnd/>
          </a:ln>
        </p:spPr>
        <p:txBody>
          <a:bodyPr/>
          <a:lstStyle/>
          <a:p>
            <a:pPr marL="342900" indent="-342900">
              <a:lnSpc>
                <a:spcPct val="80000"/>
              </a:lnSpc>
              <a:spcBef>
                <a:spcPct val="20000"/>
              </a:spcBef>
              <a:buClr>
                <a:schemeClr val="bg2"/>
              </a:buClr>
              <a:buSzPct val="75000"/>
              <a:buFont typeface="Wingdings" pitchFamily="2" charset="2"/>
              <a:buNone/>
            </a:pPr>
            <a:r>
              <a:rPr lang="pt-BR" sz="2000"/>
              <a:t>MEUS OITO ANOS</a:t>
            </a:r>
          </a:p>
          <a:p>
            <a:pPr marL="342900" indent="-342900">
              <a:spcBef>
                <a:spcPct val="20000"/>
              </a:spcBef>
              <a:buClr>
                <a:schemeClr val="bg2"/>
              </a:buClr>
              <a:buSzPct val="75000"/>
              <a:buFont typeface="Wingdings" pitchFamily="2" charset="2"/>
              <a:buNone/>
            </a:pPr>
            <a:r>
              <a:rPr lang="pt-BR" sz="2000"/>
              <a:t> </a:t>
            </a:r>
          </a:p>
          <a:p>
            <a:pPr marL="342900" indent="-342900">
              <a:buClr>
                <a:schemeClr val="bg2"/>
              </a:buClr>
              <a:buSzPct val="75000"/>
              <a:buFont typeface="Wingdings" pitchFamily="2" charset="2"/>
              <a:buNone/>
            </a:pPr>
            <a:r>
              <a:rPr lang="pt-BR" sz="2000"/>
              <a:t>Oh que saudades que eu tenho</a:t>
            </a:r>
          </a:p>
          <a:p>
            <a:pPr marL="342900" indent="-342900">
              <a:buClr>
                <a:schemeClr val="bg2"/>
              </a:buClr>
              <a:buSzPct val="75000"/>
              <a:buFont typeface="Wingdings" pitchFamily="2" charset="2"/>
              <a:buNone/>
            </a:pPr>
            <a:r>
              <a:rPr lang="pt-BR" sz="2000"/>
              <a:t>Da aurora de minha vida</a:t>
            </a:r>
          </a:p>
          <a:p>
            <a:pPr marL="342900" indent="-342900">
              <a:buClr>
                <a:schemeClr val="bg2"/>
              </a:buClr>
              <a:buSzPct val="75000"/>
              <a:buFont typeface="Wingdings" pitchFamily="2" charset="2"/>
              <a:buNone/>
            </a:pPr>
            <a:r>
              <a:rPr lang="pt-BR" sz="2000"/>
              <a:t>Das horas</a:t>
            </a:r>
          </a:p>
          <a:p>
            <a:pPr marL="342900" indent="-342900">
              <a:buClr>
                <a:schemeClr val="bg2"/>
              </a:buClr>
              <a:buSzPct val="75000"/>
              <a:buFont typeface="Wingdings" pitchFamily="2" charset="2"/>
              <a:buNone/>
            </a:pPr>
            <a:r>
              <a:rPr lang="pt-BR" sz="2000"/>
              <a:t>De minha infância</a:t>
            </a:r>
          </a:p>
          <a:p>
            <a:pPr marL="342900" indent="-342900">
              <a:buClr>
                <a:schemeClr val="bg2"/>
              </a:buClr>
              <a:buSzPct val="75000"/>
              <a:buFont typeface="Wingdings" pitchFamily="2" charset="2"/>
              <a:buNone/>
            </a:pPr>
            <a:r>
              <a:rPr lang="pt-BR" sz="2000"/>
              <a:t>Que os anos não trazem mais</a:t>
            </a:r>
          </a:p>
          <a:p>
            <a:pPr marL="342900" indent="-342900">
              <a:buClr>
                <a:schemeClr val="bg2"/>
              </a:buClr>
              <a:buSzPct val="75000"/>
              <a:buFont typeface="Wingdings" pitchFamily="2" charset="2"/>
              <a:buNone/>
            </a:pPr>
            <a:r>
              <a:rPr lang="pt-BR" sz="2000"/>
              <a:t>Naquele quintal de terra</a:t>
            </a:r>
          </a:p>
          <a:p>
            <a:pPr marL="342900" indent="-342900">
              <a:buClr>
                <a:schemeClr val="bg2"/>
              </a:buClr>
              <a:buSzPct val="75000"/>
              <a:buFont typeface="Wingdings" pitchFamily="2" charset="2"/>
              <a:buNone/>
            </a:pPr>
            <a:r>
              <a:rPr lang="pt-BR" sz="2000"/>
              <a:t>Da Rua de Santo Antônio</a:t>
            </a:r>
          </a:p>
          <a:p>
            <a:pPr marL="342900" indent="-342900">
              <a:buClr>
                <a:schemeClr val="bg2"/>
              </a:buClr>
              <a:buSzPct val="75000"/>
              <a:buFont typeface="Wingdings" pitchFamily="2" charset="2"/>
              <a:buNone/>
            </a:pPr>
            <a:r>
              <a:rPr lang="pt-BR" sz="2000"/>
              <a:t>Debaixo da bananeira</a:t>
            </a:r>
          </a:p>
          <a:p>
            <a:pPr marL="342900" indent="-342900">
              <a:buClr>
                <a:schemeClr val="bg2"/>
              </a:buClr>
              <a:buSzPct val="75000"/>
              <a:buFont typeface="Wingdings" pitchFamily="2" charset="2"/>
              <a:buNone/>
            </a:pPr>
            <a:r>
              <a:rPr lang="pt-BR" sz="2000"/>
              <a:t>Sem nenhum laranjais</a:t>
            </a:r>
          </a:p>
          <a:p>
            <a:pPr marL="342900" indent="-342900">
              <a:lnSpc>
                <a:spcPct val="80000"/>
              </a:lnSpc>
              <a:spcBef>
                <a:spcPct val="20000"/>
              </a:spcBef>
              <a:buClr>
                <a:schemeClr val="bg2"/>
              </a:buClr>
              <a:buSzPct val="75000"/>
              <a:buFont typeface="Wingdings" pitchFamily="2" charset="2"/>
              <a:buNone/>
            </a:pPr>
            <a:endParaRPr lang="pt-BR" sz="2200" b="1"/>
          </a:p>
        </p:txBody>
      </p:sp>
      <p:sp>
        <p:nvSpPr>
          <p:cNvPr id="5124" name="Rectangle 7"/>
          <p:cNvSpPr>
            <a:spLocks noGrp="1" noChangeArrowheads="1"/>
          </p:cNvSpPr>
          <p:nvPr>
            <p:ph type="title"/>
          </p:nvPr>
        </p:nvSpPr>
        <p:spPr>
          <a:xfrm>
            <a:off x="468313" y="260350"/>
            <a:ext cx="8229600" cy="792163"/>
          </a:xfrm>
          <a:noFill/>
        </p:spPr>
        <p:txBody>
          <a:bodyPr/>
          <a:lstStyle/>
          <a:p>
            <a:pPr eaLnBrk="1" hangingPunct="1"/>
            <a:r>
              <a:rPr lang="pt-BR" sz="4000" b="1" smtClean="0">
                <a:solidFill>
                  <a:schemeClr val="tx1"/>
                </a:solidFill>
              </a:rPr>
              <a:t>Analise os versos:</a:t>
            </a:r>
            <a:endParaRPr lang="pt-BR" sz="4000" smtClean="0">
              <a:solidFill>
                <a:schemeClr val="tx1"/>
              </a:solidFill>
            </a:endParaRPr>
          </a:p>
        </p:txBody>
      </p:sp>
      <p:sp>
        <p:nvSpPr>
          <p:cNvPr id="7" name="Rectangle 8"/>
          <p:cNvSpPr txBox="1">
            <a:spLocks noChangeArrowheads="1"/>
          </p:cNvSpPr>
          <p:nvPr/>
        </p:nvSpPr>
        <p:spPr bwMode="auto">
          <a:xfrm>
            <a:off x="250825" y="5202238"/>
            <a:ext cx="8497888" cy="1106487"/>
          </a:xfrm>
          <a:prstGeom prst="rect">
            <a:avLst/>
          </a:prstGeom>
          <a:noFill/>
          <a:ln w="9525">
            <a:noFill/>
            <a:miter lim="800000"/>
            <a:headEnd/>
            <a:tailEnd/>
          </a:ln>
          <a:effectLst/>
        </p:spPr>
        <p:txBody>
          <a:bodyPr anchor="ctr"/>
          <a:lstStyle/>
          <a:p>
            <a:pPr>
              <a:defRPr/>
            </a:pPr>
            <a:r>
              <a:rPr lang="pt-BR" sz="2200" b="1" kern="0" dirty="0">
                <a:latin typeface="+mj-lt"/>
                <a:ea typeface="+mj-ea"/>
                <a:cs typeface="+mj-cs"/>
              </a:rPr>
              <a:t>Paródia</a:t>
            </a:r>
            <a:r>
              <a:rPr lang="pt-BR" sz="2200" kern="0" dirty="0">
                <a:latin typeface="+mj-lt"/>
                <a:ea typeface="+mj-ea"/>
                <a:cs typeface="+mj-cs"/>
              </a:rPr>
              <a:t> é um tipo de relação intertextual em que um texto cita outro geralmente com o objetivo de fazer-lhe uma crítica ou inverter ou distorcer suas ideias.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ChangeArrowheads="1"/>
          </p:cNvSpPr>
          <p:nvPr/>
        </p:nvSpPr>
        <p:spPr bwMode="auto">
          <a:xfrm>
            <a:off x="323850" y="5516563"/>
            <a:ext cx="8229600" cy="1152525"/>
          </a:xfrm>
          <a:prstGeom prst="rect">
            <a:avLst/>
          </a:prstGeom>
          <a:noFill/>
          <a:ln w="9525">
            <a:noFill/>
            <a:miter lim="800000"/>
            <a:headEnd/>
            <a:tailEnd/>
          </a:ln>
        </p:spPr>
        <p:txBody>
          <a:bodyPr anchor="ctr"/>
          <a:lstStyle/>
          <a:p>
            <a:pPr algn="just"/>
            <a:r>
              <a:rPr lang="pt-BR" sz="2400" b="1"/>
              <a:t>Paráfrase </a:t>
            </a:r>
            <a:r>
              <a:rPr lang="pt-BR" sz="2400"/>
              <a:t>é a reprodução do conteúdo do texto original, empregando-se outras palavras, explicando com outros termos o conteúdo original.</a:t>
            </a:r>
          </a:p>
        </p:txBody>
      </p:sp>
      <p:sp>
        <p:nvSpPr>
          <p:cNvPr id="6147" name="Rectangle 8"/>
          <p:cNvSpPr>
            <a:spLocks noGrp="1" noChangeArrowheads="1"/>
          </p:cNvSpPr>
          <p:nvPr>
            <p:ph type="title"/>
          </p:nvPr>
        </p:nvSpPr>
        <p:spPr>
          <a:xfrm>
            <a:off x="395288" y="2565400"/>
            <a:ext cx="5149850" cy="2735263"/>
          </a:xfrm>
          <a:noFill/>
        </p:spPr>
        <p:txBody>
          <a:bodyPr/>
          <a:lstStyle/>
          <a:p>
            <a:pPr eaLnBrk="1" hangingPunct="1"/>
            <a:r>
              <a:rPr lang="pt-BR" sz="2000" b="1" dirty="0" smtClean="0">
                <a:solidFill>
                  <a:schemeClr val="tx1"/>
                </a:solidFill>
              </a:rPr>
              <a:t>ATÉ O FIM </a:t>
            </a:r>
            <a:r>
              <a:rPr lang="pt-BR" sz="2000" dirty="0" smtClean="0">
                <a:solidFill>
                  <a:schemeClr val="tx1"/>
                </a:solidFill>
              </a:rPr>
              <a:t/>
            </a:r>
            <a:br>
              <a:rPr lang="pt-BR" sz="2000" dirty="0" smtClean="0">
                <a:solidFill>
                  <a:schemeClr val="tx1"/>
                </a:solidFill>
              </a:rPr>
            </a:br>
            <a:r>
              <a:rPr lang="pt-BR" sz="2000" dirty="0" smtClean="0">
                <a:solidFill>
                  <a:schemeClr val="tx1"/>
                </a:solidFill>
              </a:rPr>
              <a:t>                    </a:t>
            </a:r>
            <a:r>
              <a:rPr lang="pt-BR" sz="1800" b="1" dirty="0" smtClean="0">
                <a:solidFill>
                  <a:schemeClr val="tx1"/>
                </a:solidFill>
              </a:rPr>
              <a:t>Chico Buarque de </a:t>
            </a:r>
            <a:r>
              <a:rPr lang="pt-BR" sz="1800" b="1" dirty="0" err="1" smtClean="0">
                <a:solidFill>
                  <a:schemeClr val="tx1"/>
                </a:solidFill>
              </a:rPr>
              <a:t>Hollanda</a:t>
            </a:r>
            <a:r>
              <a:rPr lang="pt-BR" sz="1800" dirty="0" smtClean="0">
                <a:solidFill>
                  <a:schemeClr val="tx1"/>
                </a:solidFill>
              </a:rPr>
              <a:t> </a:t>
            </a:r>
            <a:r>
              <a:rPr lang="pt-BR" sz="2000" dirty="0" smtClean="0">
                <a:solidFill>
                  <a:schemeClr val="tx1"/>
                </a:solidFill>
              </a:rPr>
              <a:t> </a:t>
            </a:r>
            <a:br>
              <a:rPr lang="pt-BR" sz="2000" dirty="0" smtClean="0">
                <a:solidFill>
                  <a:schemeClr val="tx1"/>
                </a:solidFill>
              </a:rPr>
            </a:br>
            <a:r>
              <a:rPr lang="pt-BR" sz="2000" dirty="0" smtClean="0">
                <a:solidFill>
                  <a:schemeClr val="tx1"/>
                </a:solidFill>
              </a:rPr>
              <a:t>Quando nasci veio um anjo safado</a:t>
            </a:r>
            <a:br>
              <a:rPr lang="pt-BR" sz="2000" dirty="0" smtClean="0">
                <a:solidFill>
                  <a:schemeClr val="tx1"/>
                </a:solidFill>
              </a:rPr>
            </a:br>
            <a:r>
              <a:rPr lang="pt-BR" sz="2000" dirty="0" smtClean="0">
                <a:solidFill>
                  <a:schemeClr val="tx1"/>
                </a:solidFill>
              </a:rPr>
              <a:t>O chato dum querubim</a:t>
            </a:r>
            <a:br>
              <a:rPr lang="pt-BR" sz="2000" dirty="0" smtClean="0">
                <a:solidFill>
                  <a:schemeClr val="tx1"/>
                </a:solidFill>
              </a:rPr>
            </a:br>
            <a:r>
              <a:rPr lang="pt-BR" sz="2000" dirty="0" smtClean="0">
                <a:solidFill>
                  <a:schemeClr val="tx1"/>
                </a:solidFill>
              </a:rPr>
              <a:t>E </a:t>
            </a:r>
            <a:r>
              <a:rPr lang="pt-BR" sz="2000" dirty="0" smtClean="0">
                <a:solidFill>
                  <a:schemeClr val="tx1"/>
                </a:solidFill>
                <a:latin typeface="Arial Rounded MT Bold" pitchFamily="34" charset="0"/>
              </a:rPr>
              <a:t>decretou</a:t>
            </a:r>
            <a:r>
              <a:rPr lang="pt-BR" sz="2000" dirty="0" smtClean="0">
                <a:solidFill>
                  <a:schemeClr val="tx1"/>
                </a:solidFill>
              </a:rPr>
              <a:t> que eu tava predestinado</a:t>
            </a:r>
            <a:br>
              <a:rPr lang="pt-BR" sz="2000" dirty="0" smtClean="0">
                <a:solidFill>
                  <a:schemeClr val="tx1"/>
                </a:solidFill>
              </a:rPr>
            </a:br>
            <a:r>
              <a:rPr lang="pt-BR" sz="2000" dirty="0" smtClean="0">
                <a:solidFill>
                  <a:schemeClr val="tx1"/>
                </a:solidFill>
              </a:rPr>
              <a:t>A ser errado assim</a:t>
            </a:r>
            <a:br>
              <a:rPr lang="pt-BR" sz="2000" dirty="0" smtClean="0">
                <a:solidFill>
                  <a:schemeClr val="tx1"/>
                </a:solidFill>
              </a:rPr>
            </a:br>
            <a:r>
              <a:rPr lang="pt-BR" sz="2000" dirty="0" smtClean="0">
                <a:solidFill>
                  <a:schemeClr val="tx1"/>
                </a:solidFill>
              </a:rPr>
              <a:t>Já de saída a minha estrada entortou</a:t>
            </a:r>
            <a:br>
              <a:rPr lang="pt-BR" sz="2000" dirty="0" smtClean="0">
                <a:solidFill>
                  <a:schemeClr val="tx1"/>
                </a:solidFill>
              </a:rPr>
            </a:br>
            <a:r>
              <a:rPr lang="pt-BR" sz="2000" dirty="0" smtClean="0">
                <a:solidFill>
                  <a:schemeClr val="tx1"/>
                </a:solidFill>
              </a:rPr>
              <a:t>Mas vou até o fim</a:t>
            </a:r>
          </a:p>
        </p:txBody>
      </p:sp>
      <p:sp>
        <p:nvSpPr>
          <p:cNvPr id="7" name="Rectangle 8"/>
          <p:cNvSpPr txBox="1">
            <a:spLocks noChangeArrowheads="1"/>
          </p:cNvSpPr>
          <p:nvPr/>
        </p:nvSpPr>
        <p:spPr bwMode="auto">
          <a:xfrm>
            <a:off x="4067175" y="1052513"/>
            <a:ext cx="5076825" cy="1871662"/>
          </a:xfrm>
          <a:prstGeom prst="rect">
            <a:avLst/>
          </a:prstGeom>
          <a:noFill/>
          <a:ln w="9525">
            <a:noFill/>
            <a:miter lim="800000"/>
            <a:headEnd/>
            <a:tailEnd/>
          </a:ln>
          <a:effectLst/>
        </p:spPr>
        <p:txBody>
          <a:bodyPr anchor="ctr"/>
          <a:lstStyle/>
          <a:p>
            <a:pPr>
              <a:defRPr/>
            </a:pPr>
            <a:r>
              <a:rPr lang="pt-BR" sz="2000" b="1" kern="0" dirty="0">
                <a:latin typeface="+mj-lt"/>
                <a:ea typeface="+mj-ea"/>
                <a:cs typeface="+mj-cs"/>
              </a:rPr>
              <a:t>POEMA DAS SETE FACES</a:t>
            </a:r>
            <a:r>
              <a:rPr lang="pt-BR" sz="2000" kern="0" dirty="0">
                <a:latin typeface="+mj-lt"/>
                <a:ea typeface="+mj-ea"/>
                <a:cs typeface="+mj-cs"/>
              </a:rPr>
              <a:t/>
            </a:r>
            <a:br>
              <a:rPr lang="pt-BR" sz="2000" kern="0" dirty="0">
                <a:latin typeface="+mj-lt"/>
                <a:ea typeface="+mj-ea"/>
                <a:cs typeface="+mj-cs"/>
              </a:rPr>
            </a:br>
            <a:r>
              <a:rPr lang="pt-BR" sz="2000" kern="0" dirty="0">
                <a:latin typeface="+mj-lt"/>
                <a:ea typeface="+mj-ea"/>
                <a:cs typeface="+mj-cs"/>
              </a:rPr>
              <a:t>                    </a:t>
            </a:r>
            <a:r>
              <a:rPr lang="pt-BR" b="1" kern="0" dirty="0">
                <a:latin typeface="+mj-lt"/>
                <a:ea typeface="+mj-ea"/>
                <a:cs typeface="+mj-cs"/>
              </a:rPr>
              <a:t>Carlos Drummond de Andrade</a:t>
            </a:r>
            <a:endParaRPr lang="pt-BR" b="1" i="1" dirty="0"/>
          </a:p>
          <a:p>
            <a:pPr>
              <a:defRPr/>
            </a:pPr>
            <a:r>
              <a:rPr lang="pt-BR" sz="2000" dirty="0"/>
              <a:t>Quando nasci, um anjo torto</a:t>
            </a:r>
            <a:br>
              <a:rPr lang="pt-BR" sz="2000" dirty="0"/>
            </a:br>
            <a:r>
              <a:rPr lang="pt-BR" sz="2000" dirty="0"/>
              <a:t>desses que vivem na sombra</a:t>
            </a:r>
            <a:br>
              <a:rPr lang="pt-BR" sz="2000" dirty="0"/>
            </a:br>
            <a:r>
              <a:rPr lang="pt-BR" sz="2000" dirty="0"/>
              <a:t>disse: Vai, Carlos! ser gauche na vida.</a:t>
            </a:r>
            <a:r>
              <a:rPr lang="pt-BR" sz="2000" b="1" dirty="0"/>
              <a:t/>
            </a:r>
            <a:br>
              <a:rPr lang="pt-BR" sz="2000" b="1" dirty="0"/>
            </a:br>
            <a:endParaRPr lang="pt-BR" sz="2000" kern="0" dirty="0">
              <a:latin typeface="+mj-lt"/>
              <a:ea typeface="+mj-ea"/>
              <a:cs typeface="+mj-cs"/>
            </a:endParaRPr>
          </a:p>
        </p:txBody>
      </p:sp>
      <p:sp>
        <p:nvSpPr>
          <p:cNvPr id="8" name="Rectangle 7"/>
          <p:cNvSpPr txBox="1">
            <a:spLocks noChangeArrowheads="1"/>
          </p:cNvSpPr>
          <p:nvPr/>
        </p:nvSpPr>
        <p:spPr bwMode="auto">
          <a:xfrm>
            <a:off x="468313" y="260350"/>
            <a:ext cx="8229600" cy="792163"/>
          </a:xfrm>
          <a:prstGeom prst="rect">
            <a:avLst/>
          </a:prstGeom>
          <a:noFill/>
          <a:ln w="9525">
            <a:noFill/>
            <a:miter lim="800000"/>
            <a:headEnd/>
            <a:tailEnd/>
          </a:ln>
          <a:effectLst/>
        </p:spPr>
        <p:txBody>
          <a:bodyPr anchor="ctr"/>
          <a:lstStyle/>
          <a:p>
            <a:pPr>
              <a:defRPr/>
            </a:pPr>
            <a:r>
              <a:rPr lang="pt-BR" sz="4000" b="1" kern="0" dirty="0">
                <a:latin typeface="+mj-lt"/>
                <a:ea typeface="+mj-ea"/>
                <a:cs typeface="+mj-cs"/>
              </a:rPr>
              <a:t>Considere:</a:t>
            </a:r>
            <a:endParaRPr lang="pt-BR" sz="4000" kern="0" dirty="0">
              <a:latin typeface="+mj-lt"/>
              <a:ea typeface="+mj-ea"/>
              <a:cs typeface="+mj-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2" cstate="print"/>
          <a:srcRect/>
          <a:stretch>
            <a:fillRect/>
          </a:stretch>
        </p:blipFill>
        <p:spPr bwMode="auto">
          <a:xfrm>
            <a:off x="611188" y="1268413"/>
            <a:ext cx="3673475" cy="3097212"/>
          </a:xfrm>
          <a:prstGeom prst="rect">
            <a:avLst/>
          </a:prstGeom>
          <a:noFill/>
          <a:ln w="9525">
            <a:noFill/>
            <a:miter lim="800000"/>
            <a:headEnd/>
            <a:tailEnd/>
          </a:ln>
        </p:spPr>
      </p:pic>
      <p:sp>
        <p:nvSpPr>
          <p:cNvPr id="7171" name="Text Box 5"/>
          <p:cNvSpPr txBox="1">
            <a:spLocks noChangeArrowheads="1"/>
          </p:cNvSpPr>
          <p:nvPr/>
        </p:nvSpPr>
        <p:spPr bwMode="auto">
          <a:xfrm>
            <a:off x="1258888" y="620713"/>
            <a:ext cx="2016125" cy="523875"/>
          </a:xfrm>
          <a:prstGeom prst="rect">
            <a:avLst/>
          </a:prstGeom>
          <a:noFill/>
          <a:ln w="9525">
            <a:noFill/>
            <a:miter lim="800000"/>
            <a:headEnd/>
            <a:tailEnd/>
          </a:ln>
        </p:spPr>
        <p:txBody>
          <a:bodyPr>
            <a:spAutoFit/>
          </a:bodyPr>
          <a:lstStyle/>
          <a:p>
            <a:pPr>
              <a:spcBef>
                <a:spcPct val="50000"/>
              </a:spcBef>
            </a:pPr>
            <a:r>
              <a:rPr lang="pt-BR" sz="2800" b="1">
                <a:solidFill>
                  <a:schemeClr val="bg2"/>
                </a:solidFill>
              </a:rPr>
              <a:t>CÉZANNE</a:t>
            </a:r>
          </a:p>
        </p:txBody>
      </p:sp>
      <p:pic>
        <p:nvPicPr>
          <p:cNvPr id="7172" name="Picture 4"/>
          <p:cNvPicPr>
            <a:picLocks noChangeAspect="1" noChangeArrowheads="1"/>
          </p:cNvPicPr>
          <p:nvPr/>
        </p:nvPicPr>
        <p:blipFill>
          <a:blip r:embed="rId3" cstate="print"/>
          <a:srcRect/>
          <a:stretch>
            <a:fillRect/>
          </a:stretch>
        </p:blipFill>
        <p:spPr bwMode="auto">
          <a:xfrm>
            <a:off x="4589463" y="3213100"/>
            <a:ext cx="4117975" cy="3311525"/>
          </a:xfrm>
          <a:prstGeom prst="rect">
            <a:avLst/>
          </a:prstGeom>
          <a:noFill/>
          <a:ln w="9525">
            <a:noFill/>
            <a:miter lim="800000"/>
            <a:headEnd/>
            <a:tailEnd/>
          </a:ln>
        </p:spPr>
      </p:pic>
      <p:sp>
        <p:nvSpPr>
          <p:cNvPr id="7173" name="Rectangle 5"/>
          <p:cNvSpPr>
            <a:spLocks noChangeArrowheads="1"/>
          </p:cNvSpPr>
          <p:nvPr/>
        </p:nvSpPr>
        <p:spPr bwMode="auto">
          <a:xfrm>
            <a:off x="5795963" y="2565400"/>
            <a:ext cx="1704975" cy="519113"/>
          </a:xfrm>
          <a:prstGeom prst="rect">
            <a:avLst/>
          </a:prstGeom>
          <a:noFill/>
          <a:ln w="9525">
            <a:noFill/>
            <a:miter lim="800000"/>
            <a:headEnd/>
            <a:tailEnd/>
          </a:ln>
        </p:spPr>
        <p:txBody>
          <a:bodyPr wrap="none">
            <a:spAutoFit/>
          </a:bodyPr>
          <a:lstStyle/>
          <a:p>
            <a:r>
              <a:rPr lang="pt-BR" sz="2800" b="1">
                <a:solidFill>
                  <a:schemeClr val="bg2"/>
                </a:solidFill>
              </a:rPr>
              <a:t>BOTERO</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518126" y="404664"/>
            <a:ext cx="4246562" cy="1470025"/>
          </a:xfrm>
          <a:prstGeom prst="rect">
            <a:avLst/>
          </a:prstGeom>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a:defRPr/>
            </a:pPr>
            <a:r>
              <a:rPr lang="pt-BR" sz="1400" b="1" kern="0" dirty="0" smtClean="0"/>
              <a:t>MEUS OITO ANOS </a:t>
            </a:r>
            <a:br>
              <a:rPr lang="pt-BR" sz="1400" b="1" kern="0" dirty="0" smtClean="0"/>
            </a:br>
            <a:r>
              <a:rPr lang="pt-BR" sz="1400" b="1" kern="0" dirty="0" smtClean="0"/>
              <a:t/>
            </a:r>
            <a:br>
              <a:rPr lang="pt-BR" sz="1400" b="1" kern="0" dirty="0" smtClean="0"/>
            </a:br>
            <a:r>
              <a:rPr lang="pt-BR" sz="1400" b="1" kern="0" dirty="0" smtClean="0"/>
              <a:t>Oh! que saudades que tenho </a:t>
            </a:r>
            <a:br>
              <a:rPr lang="pt-BR" sz="1400" b="1" kern="0" dirty="0" smtClean="0"/>
            </a:br>
            <a:r>
              <a:rPr lang="pt-BR" sz="1400" b="1" kern="0" dirty="0" smtClean="0"/>
              <a:t>Da aurora da minha vida, </a:t>
            </a:r>
            <a:br>
              <a:rPr lang="pt-BR" sz="1400" b="1" kern="0" dirty="0" smtClean="0"/>
            </a:br>
            <a:r>
              <a:rPr lang="pt-BR" sz="1400" b="1" kern="0" dirty="0" smtClean="0"/>
              <a:t>Da minha infância querida </a:t>
            </a:r>
            <a:br>
              <a:rPr lang="pt-BR" sz="1400" b="1" kern="0" dirty="0" smtClean="0"/>
            </a:br>
            <a:r>
              <a:rPr lang="pt-BR" sz="1400" b="1" kern="0" dirty="0" smtClean="0"/>
              <a:t>Que os anos não trazem mais! </a:t>
            </a:r>
            <a:br>
              <a:rPr lang="pt-BR" sz="1400" b="1" kern="0" dirty="0" smtClean="0"/>
            </a:br>
            <a:r>
              <a:rPr lang="pt-BR" sz="1400" b="1" kern="0" dirty="0" smtClean="0"/>
              <a:t>Que amor, que sonhos, que flores, </a:t>
            </a:r>
            <a:br>
              <a:rPr lang="pt-BR" sz="1400" b="1" kern="0" dirty="0" smtClean="0"/>
            </a:br>
            <a:r>
              <a:rPr lang="pt-BR" sz="1400" b="1" kern="0" dirty="0" smtClean="0"/>
              <a:t>Naquelas tardes fagueiras </a:t>
            </a:r>
            <a:br>
              <a:rPr lang="pt-BR" sz="1400" b="1" kern="0" dirty="0" smtClean="0"/>
            </a:br>
            <a:r>
              <a:rPr lang="pt-BR" sz="1400" b="1" kern="0" dirty="0" smtClean="0"/>
              <a:t>À sombra das bananeiras, </a:t>
            </a:r>
            <a:br>
              <a:rPr lang="pt-BR" sz="1400" b="1" kern="0" dirty="0" smtClean="0"/>
            </a:br>
            <a:r>
              <a:rPr lang="pt-BR" sz="1400" b="1" kern="0" dirty="0" smtClean="0"/>
              <a:t>Debaixo dos laranjais! </a:t>
            </a:r>
            <a:br>
              <a:rPr lang="pt-BR" sz="1400" b="1" kern="0" dirty="0" smtClean="0"/>
            </a:br>
            <a:r>
              <a:rPr lang="pt-BR" sz="1400" b="1" kern="0" dirty="0" smtClean="0"/>
              <a:t>[...] </a:t>
            </a:r>
            <a:br>
              <a:rPr lang="pt-BR" sz="1400" b="1" kern="0" dirty="0" smtClean="0"/>
            </a:br>
            <a:r>
              <a:rPr lang="pt-BR" sz="1800" b="1" kern="0" dirty="0" smtClean="0"/>
              <a:t>Casimiro de Abreu</a:t>
            </a:r>
            <a:br>
              <a:rPr lang="pt-BR" sz="1800" b="1" kern="0" dirty="0" smtClean="0"/>
            </a:br>
            <a:r>
              <a:rPr lang="pt-BR" sz="1800" b="1" kern="0" dirty="0" smtClean="0"/>
              <a:t>(1836-1860) </a:t>
            </a:r>
            <a:br>
              <a:rPr lang="pt-BR" sz="1800" b="1" kern="0" dirty="0" smtClean="0"/>
            </a:br>
            <a:r>
              <a:rPr lang="pt-BR" sz="1400" kern="0" dirty="0" smtClean="0"/>
              <a:t/>
            </a:r>
            <a:br>
              <a:rPr lang="pt-BR" sz="1400" kern="0" dirty="0" smtClean="0"/>
            </a:br>
            <a:r>
              <a:rPr lang="pt-BR" sz="1400" kern="0" dirty="0" smtClean="0"/>
              <a:t/>
            </a:r>
            <a:br>
              <a:rPr lang="pt-BR" sz="1400" kern="0" dirty="0" smtClean="0"/>
            </a:br>
            <a:endParaRPr lang="pt-BR" sz="1400" kern="0" dirty="0"/>
          </a:p>
        </p:txBody>
      </p:sp>
      <p:sp>
        <p:nvSpPr>
          <p:cNvPr id="4" name="Rectangle 3"/>
          <p:cNvSpPr txBox="1">
            <a:spLocks noChangeArrowheads="1"/>
          </p:cNvSpPr>
          <p:nvPr/>
        </p:nvSpPr>
        <p:spPr>
          <a:xfrm>
            <a:off x="1907704" y="692696"/>
            <a:ext cx="6400800" cy="1752600"/>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a:lnSpc>
                <a:spcPct val="80000"/>
              </a:lnSpc>
              <a:defRPr/>
            </a:pPr>
            <a:r>
              <a:rPr lang="pt-BR" sz="1400" b="1" kern="0" dirty="0" smtClean="0"/>
              <a:t>MEUS OITO ANOS</a:t>
            </a:r>
            <a:br>
              <a:rPr lang="pt-BR" sz="1400" b="1" kern="0" dirty="0" smtClean="0"/>
            </a:br>
            <a:r>
              <a:rPr lang="pt-BR" sz="1400" b="1" kern="0" dirty="0" smtClean="0"/>
              <a:t/>
            </a:r>
            <a:br>
              <a:rPr lang="pt-BR" sz="1400" b="1" kern="0" dirty="0" smtClean="0"/>
            </a:br>
            <a:r>
              <a:rPr lang="pt-BR" sz="1400" b="1" kern="0" dirty="0" smtClean="0"/>
              <a:t>Oh que saudades que eu tenho</a:t>
            </a:r>
            <a:br>
              <a:rPr lang="pt-BR" sz="1400" b="1" kern="0" dirty="0" smtClean="0"/>
            </a:br>
            <a:r>
              <a:rPr lang="pt-BR" sz="1400" b="1" kern="0" dirty="0" smtClean="0"/>
              <a:t>Da aurora de minha vida</a:t>
            </a:r>
            <a:br>
              <a:rPr lang="pt-BR" sz="1400" b="1" kern="0" dirty="0" smtClean="0"/>
            </a:br>
            <a:r>
              <a:rPr lang="pt-BR" sz="1400" b="1" kern="0" dirty="0" smtClean="0"/>
              <a:t>Das horas de minha infância</a:t>
            </a:r>
            <a:br>
              <a:rPr lang="pt-BR" sz="1400" b="1" kern="0" dirty="0" smtClean="0"/>
            </a:br>
            <a:r>
              <a:rPr lang="pt-BR" sz="1400" b="1" kern="0" dirty="0" smtClean="0"/>
              <a:t>Que os anos não trazem mais</a:t>
            </a:r>
            <a:br>
              <a:rPr lang="pt-BR" sz="1400" b="1" kern="0" dirty="0" smtClean="0"/>
            </a:br>
            <a:r>
              <a:rPr lang="pt-BR" sz="1400" b="1" kern="0" dirty="0" smtClean="0"/>
              <a:t>Naquele quintal de terra!</a:t>
            </a:r>
            <a:br>
              <a:rPr lang="pt-BR" sz="1400" b="1" kern="0" dirty="0" smtClean="0"/>
            </a:br>
            <a:r>
              <a:rPr lang="pt-BR" sz="1400" b="1" kern="0" dirty="0" smtClean="0"/>
              <a:t>Da rua de Santo Antônio</a:t>
            </a:r>
            <a:br>
              <a:rPr lang="pt-BR" sz="1400" b="1" kern="0" dirty="0" smtClean="0"/>
            </a:br>
            <a:r>
              <a:rPr lang="pt-BR" sz="1400" b="1" kern="0" dirty="0" smtClean="0"/>
              <a:t>Debaixo da bananeira</a:t>
            </a:r>
            <a:br>
              <a:rPr lang="pt-BR" sz="1400" b="1" kern="0" dirty="0" smtClean="0"/>
            </a:br>
            <a:r>
              <a:rPr lang="pt-BR" sz="1400" b="1" kern="0" dirty="0" smtClean="0"/>
              <a:t>Sem nenhum laranjais</a:t>
            </a:r>
            <a:br>
              <a:rPr lang="pt-BR" sz="1400" b="1" kern="0" dirty="0" smtClean="0"/>
            </a:br>
            <a:r>
              <a:rPr lang="pt-BR" sz="1400" b="1" kern="0" dirty="0" smtClean="0"/>
              <a:t>[...]</a:t>
            </a:r>
            <a:r>
              <a:rPr lang="pt-BR" sz="1800" b="1" kern="0" dirty="0" smtClean="0"/>
              <a:t/>
            </a:r>
            <a:br>
              <a:rPr lang="pt-BR" sz="1800" b="1" kern="0" dirty="0" smtClean="0"/>
            </a:br>
            <a:r>
              <a:rPr lang="pt-BR" sz="1800" b="1" kern="0" dirty="0" smtClean="0"/>
              <a:t>Oswald de Andrade</a:t>
            </a:r>
            <a:br>
              <a:rPr lang="pt-BR" sz="1800" b="1" kern="0" dirty="0" smtClean="0"/>
            </a:br>
            <a:endParaRPr lang="pt-BR" sz="1800" b="1" kern="0" dirty="0" smtClean="0"/>
          </a:p>
          <a:p>
            <a:pPr>
              <a:lnSpc>
                <a:spcPct val="80000"/>
              </a:lnSpc>
              <a:defRPr/>
            </a:pPr>
            <a:r>
              <a:rPr lang="pt-BR" sz="1800" b="1" kern="0" dirty="0" smtClean="0"/>
              <a:t>(1890-1954)</a:t>
            </a:r>
            <a:endParaRPr lang="pt-BR" sz="1800" b="1" kern="0" dirty="0"/>
          </a:p>
        </p:txBody>
      </p:sp>
      <p:pic>
        <p:nvPicPr>
          <p:cNvPr id="8196" name="Picture 5" descr="Casimiro_de_Abreu">
            <a:hlinkClick r:id="rId2" tooltip="Casimiro de Abreu"/>
          </p:cNvPr>
          <p:cNvPicPr>
            <a:picLocks noChangeAspect="1" noChangeArrowheads="1"/>
          </p:cNvPicPr>
          <p:nvPr/>
        </p:nvPicPr>
        <p:blipFill>
          <a:blip r:embed="rId3" cstate="print"/>
          <a:srcRect/>
          <a:stretch>
            <a:fillRect/>
          </a:stretch>
        </p:blipFill>
        <p:spPr bwMode="auto">
          <a:xfrm>
            <a:off x="251520" y="620688"/>
            <a:ext cx="1763713" cy="2232025"/>
          </a:xfrm>
          <a:prstGeom prst="rect">
            <a:avLst/>
          </a:prstGeom>
          <a:noFill/>
          <a:ln w="9525">
            <a:noFill/>
            <a:miter lim="800000"/>
            <a:headEnd/>
            <a:tailEnd/>
          </a:ln>
        </p:spPr>
      </p:pic>
      <p:pic>
        <p:nvPicPr>
          <p:cNvPr id="8197" name="Picture 7" descr="200px-Oswald_de_andrade_1920">
            <a:hlinkClick r:id="rId4" tooltip="Oswald de Andrade"/>
          </p:cNvPr>
          <p:cNvPicPr>
            <a:picLocks noChangeAspect="1" noChangeArrowheads="1"/>
          </p:cNvPicPr>
          <p:nvPr/>
        </p:nvPicPr>
        <p:blipFill>
          <a:blip r:embed="rId5" cstate="print"/>
          <a:srcRect/>
          <a:stretch>
            <a:fillRect/>
          </a:stretch>
        </p:blipFill>
        <p:spPr bwMode="auto">
          <a:xfrm>
            <a:off x="4932040" y="620688"/>
            <a:ext cx="1431925" cy="2447925"/>
          </a:xfrm>
          <a:prstGeom prst="rect">
            <a:avLst/>
          </a:prstGeom>
          <a:noFill/>
          <a:ln w="9525">
            <a:noFill/>
            <a:miter lim="800000"/>
            <a:headEnd/>
            <a:tailEnd/>
          </a:ln>
        </p:spPr>
      </p:pic>
      <p:sp>
        <p:nvSpPr>
          <p:cNvPr id="6" name="Rectangle 8"/>
          <p:cNvSpPr txBox="1">
            <a:spLocks noChangeArrowheads="1"/>
          </p:cNvSpPr>
          <p:nvPr/>
        </p:nvSpPr>
        <p:spPr bwMode="auto">
          <a:xfrm>
            <a:off x="250825" y="5202238"/>
            <a:ext cx="8497888" cy="1106487"/>
          </a:xfrm>
          <a:prstGeom prst="rect">
            <a:avLst/>
          </a:prstGeom>
          <a:noFill/>
          <a:ln w="9525">
            <a:noFill/>
            <a:miter lim="800000"/>
            <a:headEnd/>
            <a:tailEnd/>
          </a:ln>
          <a:effectLst/>
        </p:spPr>
        <p:txBody>
          <a:bodyPr anchor="ctr"/>
          <a:lstStyle/>
          <a:p>
            <a:pPr>
              <a:defRPr/>
            </a:pPr>
            <a:r>
              <a:rPr lang="pt-BR" sz="2200" b="1" kern="0" dirty="0">
                <a:latin typeface="+mj-lt"/>
                <a:ea typeface="+mj-ea"/>
                <a:cs typeface="+mj-cs"/>
              </a:rPr>
              <a:t>Paródia</a:t>
            </a:r>
            <a:r>
              <a:rPr lang="pt-BR" sz="2200" kern="0" dirty="0">
                <a:latin typeface="+mj-lt"/>
                <a:ea typeface="+mj-ea"/>
                <a:cs typeface="+mj-cs"/>
              </a:rPr>
              <a:t> é um tipo de relação intertextual em que um texto cita outro geralmente com o objetivo de fazer-lhe uma crítica ou inverter ou distorcer suas ideias.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611188" y="1268413"/>
            <a:ext cx="3803650" cy="4346575"/>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cstate="print"/>
          <a:srcRect/>
          <a:stretch>
            <a:fillRect/>
          </a:stretch>
        </p:blipFill>
        <p:spPr bwMode="auto">
          <a:xfrm>
            <a:off x="5148263" y="1268413"/>
            <a:ext cx="3292475" cy="4346575"/>
          </a:xfrm>
          <a:prstGeom prst="rect">
            <a:avLst/>
          </a:prstGeom>
          <a:noFill/>
          <a:ln w="9525">
            <a:noFill/>
            <a:miter lim="800000"/>
            <a:headEnd/>
            <a:tailEnd/>
          </a:ln>
          <a:effectLst/>
        </p:spPr>
      </p:pic>
      <p:sp>
        <p:nvSpPr>
          <p:cNvPr id="9220" name="Text Box 4"/>
          <p:cNvSpPr txBox="1">
            <a:spLocks noChangeArrowheads="1"/>
          </p:cNvSpPr>
          <p:nvPr/>
        </p:nvSpPr>
        <p:spPr bwMode="auto">
          <a:xfrm>
            <a:off x="755650" y="5805488"/>
            <a:ext cx="3384550" cy="366712"/>
          </a:xfrm>
          <a:prstGeom prst="rect">
            <a:avLst/>
          </a:prstGeom>
          <a:noFill/>
          <a:ln w="9525">
            <a:noFill/>
            <a:miter lim="800000"/>
            <a:headEnd/>
            <a:tailEnd/>
          </a:ln>
          <a:effectLst/>
        </p:spPr>
        <p:txBody>
          <a:bodyPr>
            <a:spAutoFit/>
          </a:bodyPr>
          <a:lstStyle/>
          <a:p>
            <a:pPr>
              <a:spcBef>
                <a:spcPct val="50000"/>
              </a:spcBef>
            </a:pPr>
            <a:r>
              <a:rPr lang="pt-BR"/>
              <a:t>CARAVAGGIO (pintor barroco)</a:t>
            </a:r>
          </a:p>
        </p:txBody>
      </p:sp>
      <p:sp>
        <p:nvSpPr>
          <p:cNvPr id="9221" name="Text Box 5"/>
          <p:cNvSpPr txBox="1">
            <a:spLocks noChangeArrowheads="1"/>
          </p:cNvSpPr>
          <p:nvPr/>
        </p:nvSpPr>
        <p:spPr bwMode="auto">
          <a:xfrm>
            <a:off x="5292725" y="5805488"/>
            <a:ext cx="3455988" cy="366712"/>
          </a:xfrm>
          <a:prstGeom prst="rect">
            <a:avLst/>
          </a:prstGeom>
          <a:noFill/>
          <a:ln w="9525">
            <a:noFill/>
            <a:miter lim="800000"/>
            <a:headEnd/>
            <a:tailEnd/>
          </a:ln>
          <a:effectLst/>
        </p:spPr>
        <p:txBody>
          <a:bodyPr>
            <a:spAutoFit/>
          </a:bodyPr>
          <a:lstStyle/>
          <a:p>
            <a:pPr>
              <a:spcBef>
                <a:spcPct val="50000"/>
              </a:spcBef>
            </a:pPr>
            <a:r>
              <a:rPr lang="pt-BR"/>
              <a:t>CINDY SHERMAN (fotógrafa)</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p:cNvPicPr>
            <a:picLocks noChangeAspect="1" noChangeArrowheads="1"/>
          </p:cNvPicPr>
          <p:nvPr/>
        </p:nvPicPr>
        <p:blipFill>
          <a:blip r:embed="rId2" cstate="print"/>
          <a:srcRect/>
          <a:stretch>
            <a:fillRect/>
          </a:stretch>
        </p:blipFill>
        <p:spPr bwMode="auto">
          <a:xfrm>
            <a:off x="250825" y="1773238"/>
            <a:ext cx="2736850" cy="3133725"/>
          </a:xfrm>
          <a:prstGeom prst="rect">
            <a:avLst/>
          </a:prstGeom>
          <a:noFill/>
          <a:ln w="9525">
            <a:noFill/>
            <a:miter lim="800000"/>
            <a:headEnd/>
            <a:tailEnd/>
          </a:ln>
        </p:spPr>
      </p:pic>
      <p:pic>
        <p:nvPicPr>
          <p:cNvPr id="10243" name="Picture 4"/>
          <p:cNvPicPr>
            <a:picLocks noChangeAspect="1" noChangeArrowheads="1"/>
          </p:cNvPicPr>
          <p:nvPr/>
        </p:nvPicPr>
        <p:blipFill>
          <a:blip r:embed="rId3" cstate="print"/>
          <a:srcRect/>
          <a:stretch>
            <a:fillRect/>
          </a:stretch>
        </p:blipFill>
        <p:spPr bwMode="auto">
          <a:xfrm>
            <a:off x="6084888" y="1773238"/>
            <a:ext cx="2684462" cy="3168650"/>
          </a:xfrm>
          <a:prstGeom prst="rect">
            <a:avLst/>
          </a:prstGeom>
          <a:noFill/>
          <a:ln w="9525">
            <a:noFill/>
            <a:miter lim="800000"/>
            <a:headEnd/>
            <a:tailEnd/>
          </a:ln>
        </p:spPr>
      </p:pic>
      <p:pic>
        <p:nvPicPr>
          <p:cNvPr id="10244" name="Picture 8"/>
          <p:cNvPicPr>
            <a:picLocks noChangeAspect="1" noChangeArrowheads="1"/>
          </p:cNvPicPr>
          <p:nvPr/>
        </p:nvPicPr>
        <p:blipFill>
          <a:blip r:embed="rId4" cstate="print"/>
          <a:srcRect/>
          <a:stretch>
            <a:fillRect/>
          </a:stretch>
        </p:blipFill>
        <p:spPr bwMode="auto">
          <a:xfrm>
            <a:off x="3203575" y="3068638"/>
            <a:ext cx="2736850" cy="3436937"/>
          </a:xfrm>
          <a:prstGeom prst="rect">
            <a:avLst/>
          </a:prstGeom>
          <a:noFill/>
          <a:ln w="9525">
            <a:noFill/>
            <a:miter lim="800000"/>
            <a:headEnd/>
            <a:tailEnd/>
          </a:ln>
        </p:spPr>
      </p:pic>
      <p:sp>
        <p:nvSpPr>
          <p:cNvPr id="10245" name="CaixaDeTexto 6"/>
          <p:cNvSpPr txBox="1">
            <a:spLocks noChangeArrowheads="1"/>
          </p:cNvSpPr>
          <p:nvPr/>
        </p:nvSpPr>
        <p:spPr bwMode="auto">
          <a:xfrm>
            <a:off x="1116013" y="4941888"/>
            <a:ext cx="935037" cy="368300"/>
          </a:xfrm>
          <a:prstGeom prst="rect">
            <a:avLst/>
          </a:prstGeom>
          <a:noFill/>
          <a:ln w="9525">
            <a:noFill/>
            <a:miter lim="800000"/>
            <a:headEnd/>
            <a:tailEnd/>
          </a:ln>
        </p:spPr>
        <p:txBody>
          <a:bodyPr>
            <a:spAutoFit/>
          </a:bodyPr>
          <a:lstStyle/>
          <a:p>
            <a:r>
              <a:rPr lang="pt-BR" b="1">
                <a:solidFill>
                  <a:schemeClr val="bg2"/>
                </a:solidFill>
              </a:rPr>
              <a:t>Botero</a:t>
            </a:r>
          </a:p>
        </p:txBody>
      </p:sp>
      <p:sp>
        <p:nvSpPr>
          <p:cNvPr id="10246" name="CaixaDeTexto 7"/>
          <p:cNvSpPr txBox="1">
            <a:spLocks noChangeArrowheads="1"/>
          </p:cNvSpPr>
          <p:nvPr/>
        </p:nvSpPr>
        <p:spPr bwMode="auto">
          <a:xfrm>
            <a:off x="3924300" y="2636838"/>
            <a:ext cx="1223963" cy="369887"/>
          </a:xfrm>
          <a:prstGeom prst="rect">
            <a:avLst/>
          </a:prstGeom>
          <a:noFill/>
          <a:ln w="9525">
            <a:noFill/>
            <a:miter lim="800000"/>
            <a:headEnd/>
            <a:tailEnd/>
          </a:ln>
        </p:spPr>
        <p:txBody>
          <a:bodyPr>
            <a:spAutoFit/>
          </a:bodyPr>
          <a:lstStyle/>
          <a:p>
            <a:r>
              <a:rPr lang="pt-BR" b="1">
                <a:solidFill>
                  <a:schemeClr val="bg2"/>
                </a:solidFill>
              </a:rPr>
              <a:t>Da Vinci</a:t>
            </a:r>
          </a:p>
        </p:txBody>
      </p:sp>
      <p:sp>
        <p:nvSpPr>
          <p:cNvPr id="10247" name="CaixaDeTexto 8"/>
          <p:cNvSpPr txBox="1">
            <a:spLocks noChangeArrowheads="1"/>
          </p:cNvSpPr>
          <p:nvPr/>
        </p:nvSpPr>
        <p:spPr bwMode="auto">
          <a:xfrm>
            <a:off x="7235825" y="5013325"/>
            <a:ext cx="792163" cy="369888"/>
          </a:xfrm>
          <a:prstGeom prst="rect">
            <a:avLst/>
          </a:prstGeom>
          <a:noFill/>
          <a:ln w="9525">
            <a:noFill/>
            <a:miter lim="800000"/>
            <a:headEnd/>
            <a:tailEnd/>
          </a:ln>
        </p:spPr>
        <p:txBody>
          <a:bodyPr>
            <a:spAutoFit/>
          </a:bodyPr>
          <a:lstStyle/>
          <a:p>
            <a:r>
              <a:rPr lang="pt-BR" b="1">
                <a:solidFill>
                  <a:schemeClr val="bg2"/>
                </a:solidFill>
              </a:rPr>
              <a:t>Lego</a:t>
            </a:r>
          </a:p>
        </p:txBody>
      </p:sp>
      <p:sp>
        <p:nvSpPr>
          <p:cNvPr id="10248" name="Rectangle 7"/>
          <p:cNvSpPr>
            <a:spLocks noGrp="1" noChangeArrowheads="1"/>
          </p:cNvSpPr>
          <p:nvPr>
            <p:ph type="title"/>
          </p:nvPr>
        </p:nvSpPr>
        <p:spPr>
          <a:xfrm>
            <a:off x="468313" y="260350"/>
            <a:ext cx="8229600" cy="1296988"/>
          </a:xfrm>
          <a:noFill/>
        </p:spPr>
        <p:txBody>
          <a:bodyPr/>
          <a:lstStyle/>
          <a:p>
            <a:pPr eaLnBrk="1" hangingPunct="1"/>
            <a:r>
              <a:rPr lang="pt-BR" sz="2800" b="1" smtClean="0">
                <a:solidFill>
                  <a:schemeClr val="bg2"/>
                </a:solidFill>
              </a:rPr>
              <a:t>Observe nas imagens a intertextualidade:</a:t>
            </a:r>
            <a:endParaRPr lang="pt-BR" sz="2800" smtClean="0">
              <a:solidFill>
                <a:schemeClr val="bg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67544" y="404664"/>
            <a:ext cx="8208912" cy="6093976"/>
          </a:xfrm>
          <a:prstGeom prst="rect">
            <a:avLst/>
          </a:prstGeom>
        </p:spPr>
        <p:txBody>
          <a:bodyPr wrap="square">
            <a:spAutoFit/>
          </a:bodyPr>
          <a:lstStyle/>
          <a:p>
            <a:pPr algn="ctr"/>
            <a:r>
              <a:rPr lang="pt-BR" sz="4400" dirty="0" smtClean="0">
                <a:effectLst>
                  <a:outerShdw blurRad="38100" dist="38100" dir="2700000" algn="tl">
                    <a:srgbClr val="000000">
                      <a:alpha val="43137"/>
                    </a:srgbClr>
                  </a:outerShdw>
                </a:effectLst>
              </a:rPr>
              <a:t>Monossemia e Polissemia</a:t>
            </a:r>
          </a:p>
          <a:p>
            <a:endParaRPr lang="pt-BR" sz="4400" dirty="0">
              <a:effectLst>
                <a:outerShdw blurRad="38100" dist="38100" dir="2700000" algn="tl">
                  <a:srgbClr val="000000">
                    <a:alpha val="43137"/>
                  </a:srgbClr>
                </a:outerShdw>
              </a:effectLst>
            </a:endParaRPr>
          </a:p>
          <a:p>
            <a:endParaRPr lang="pt-BR" sz="4400" dirty="0" smtClean="0">
              <a:effectLst>
                <a:outerShdw blurRad="38100" dist="38100" dir="2700000" algn="tl">
                  <a:srgbClr val="000000">
                    <a:alpha val="43137"/>
                  </a:srgbClr>
                </a:outerShdw>
              </a:effectLst>
            </a:endParaRPr>
          </a:p>
          <a:p>
            <a:endParaRPr lang="pt-BR" dirty="0" smtClean="0"/>
          </a:p>
          <a:p>
            <a:pPr algn="just"/>
            <a:r>
              <a:rPr lang="pt-BR" dirty="0" smtClean="0">
                <a:effectLst>
                  <a:outerShdw blurRad="38100" dist="38100" dir="2700000" algn="tl">
                    <a:srgbClr val="000000">
                      <a:alpha val="43137"/>
                    </a:srgbClr>
                  </a:outerShdw>
                </a:effectLst>
              </a:rPr>
              <a:t>      </a:t>
            </a:r>
            <a:r>
              <a:rPr lang="pt-BR" sz="2400" dirty="0" smtClean="0">
                <a:effectLst>
                  <a:outerShdw blurRad="38100" dist="38100" dir="2700000" algn="tl">
                    <a:srgbClr val="000000">
                      <a:alpha val="43137"/>
                    </a:srgbClr>
                  </a:outerShdw>
                </a:effectLst>
              </a:rPr>
              <a:t>Uma mesma palavra pode apresentar significados diversos, conforme o contexto em que as empregamos. O significado de uma palavra não é somente aquele dado no dicionário; a palavra adquire sentidos diferentes quando inserida em novos contextos. </a:t>
            </a:r>
            <a:r>
              <a:rPr lang="pt-BR" sz="2400" u="sng" dirty="0" smtClean="0">
                <a:effectLst>
                  <a:outerShdw blurRad="38100" dist="38100" dir="2700000" algn="tl">
                    <a:srgbClr val="000000">
                      <a:alpha val="43137"/>
                    </a:srgbClr>
                  </a:outerShdw>
                </a:effectLst>
              </a:rPr>
              <a:t>A essa pluralidade de significados dá-se o nome de polissemia.</a:t>
            </a:r>
          </a:p>
          <a:p>
            <a:pPr algn="just"/>
            <a:endParaRPr lang="pt-BR" sz="2400" u="sng" dirty="0"/>
          </a:p>
          <a:p>
            <a:pPr algn="just"/>
            <a:endParaRPr lang="pt-BR" sz="2400" u="sng" dirty="0" smtClean="0"/>
          </a:p>
          <a:p>
            <a:pPr algn="just"/>
            <a:endParaRPr lang="pt-BR" sz="2400" dirty="0"/>
          </a:p>
          <a:p>
            <a:pPr algn="just"/>
            <a:endParaRPr lang="pt-BR" sz="2400" dirty="0"/>
          </a:p>
        </p:txBody>
      </p:sp>
    </p:spTree>
    <p:extLst>
      <p:ext uri="{BB962C8B-B14F-4D97-AF65-F5344CB8AC3E}">
        <p14:creationId xmlns:p14="http://schemas.microsoft.com/office/powerpoint/2010/main" xmlns="" val="22311681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5975350" y="260350"/>
            <a:ext cx="3168650" cy="4176713"/>
          </a:xfrm>
          <a:prstGeom prst="rect">
            <a:avLst/>
          </a:prstGeom>
          <a:noFill/>
          <a:ln w="9525">
            <a:noFill/>
            <a:miter lim="800000"/>
            <a:headEnd/>
            <a:tailEnd/>
          </a:ln>
          <a:effectLst/>
        </p:spPr>
      </p:pic>
      <p:sp>
        <p:nvSpPr>
          <p:cNvPr id="11267" name="Text Box 3"/>
          <p:cNvSpPr txBox="1">
            <a:spLocks noChangeArrowheads="1"/>
          </p:cNvSpPr>
          <p:nvPr/>
        </p:nvSpPr>
        <p:spPr bwMode="auto">
          <a:xfrm>
            <a:off x="5975350" y="4581525"/>
            <a:ext cx="3168650" cy="531813"/>
          </a:xfrm>
          <a:prstGeom prst="rect">
            <a:avLst/>
          </a:prstGeom>
          <a:noFill/>
          <a:ln w="9525">
            <a:noFill/>
            <a:miter lim="800000"/>
            <a:headEnd/>
            <a:tailEnd/>
          </a:ln>
          <a:effectLst/>
        </p:spPr>
        <p:txBody>
          <a:bodyPr>
            <a:spAutoFit/>
          </a:bodyPr>
          <a:lstStyle/>
          <a:p>
            <a:pPr algn="ctr">
              <a:lnSpc>
                <a:spcPct val="55000"/>
              </a:lnSpc>
              <a:spcBef>
                <a:spcPct val="50000"/>
              </a:spcBef>
            </a:pPr>
            <a:r>
              <a:rPr lang="pt-PT">
                <a:latin typeface="Calibri" pitchFamily="34" charset="0"/>
              </a:rPr>
              <a:t>"Mon Bijou deixa sua roupa </a:t>
            </a:r>
          </a:p>
          <a:p>
            <a:pPr algn="ctr">
              <a:lnSpc>
                <a:spcPct val="55000"/>
              </a:lnSpc>
              <a:spcBef>
                <a:spcPct val="50000"/>
              </a:spcBef>
            </a:pPr>
            <a:r>
              <a:rPr lang="pt-PT">
                <a:latin typeface="Calibri" pitchFamily="34" charset="0"/>
              </a:rPr>
              <a:t>uma perfeita </a:t>
            </a:r>
            <a:r>
              <a:rPr lang="pt-PT">
                <a:latin typeface="Calibri" pitchFamily="34" charset="0"/>
                <a:hlinkClick r:id="rId3" tooltip="Obra-prima"/>
              </a:rPr>
              <a:t>obra-prima</a:t>
            </a:r>
            <a:r>
              <a:rPr lang="pt-PT">
                <a:latin typeface="Calibri" pitchFamily="34" charset="0"/>
              </a:rPr>
              <a:t>".</a:t>
            </a:r>
            <a:endParaRPr lang="pt-BR">
              <a:latin typeface="Calibri" pitchFamily="34" charset="0"/>
            </a:endParaRPr>
          </a:p>
        </p:txBody>
      </p:sp>
      <p:pic>
        <p:nvPicPr>
          <p:cNvPr id="11268" name="Picture 7" descr="mona-lisa6"/>
          <p:cNvPicPr>
            <a:picLocks noChangeAspect="1" noChangeArrowheads="1"/>
          </p:cNvPicPr>
          <p:nvPr/>
        </p:nvPicPr>
        <p:blipFill>
          <a:blip r:embed="rId4" cstate="print"/>
          <a:srcRect/>
          <a:stretch>
            <a:fillRect/>
          </a:stretch>
        </p:blipFill>
        <p:spPr bwMode="auto">
          <a:xfrm>
            <a:off x="250825" y="836613"/>
            <a:ext cx="2376488" cy="3687762"/>
          </a:xfrm>
          <a:prstGeom prst="rect">
            <a:avLst/>
          </a:prstGeom>
          <a:noFill/>
          <a:ln w="9525">
            <a:noFill/>
            <a:miter lim="800000"/>
            <a:headEnd/>
            <a:tailEnd/>
          </a:ln>
        </p:spPr>
      </p:pic>
      <p:pic>
        <p:nvPicPr>
          <p:cNvPr id="11269" name="Picture 9" descr="Monica"/>
          <p:cNvPicPr>
            <a:picLocks noChangeAspect="1" noChangeArrowheads="1"/>
          </p:cNvPicPr>
          <p:nvPr/>
        </p:nvPicPr>
        <p:blipFill>
          <a:blip r:embed="rId5" cstate="print"/>
          <a:srcRect/>
          <a:stretch>
            <a:fillRect/>
          </a:stretch>
        </p:blipFill>
        <p:spPr bwMode="auto">
          <a:xfrm>
            <a:off x="3132138" y="2997200"/>
            <a:ext cx="2546350" cy="316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571500" y="571500"/>
            <a:ext cx="8001000" cy="584200"/>
          </a:xfrm>
          <a:prstGeom prst="rect">
            <a:avLst/>
          </a:prstGeom>
          <a:noFill/>
        </p:spPr>
        <p:txBody>
          <a:bodyPr>
            <a:spAutoFit/>
          </a:bodyPr>
          <a:lstStyle/>
          <a:p>
            <a:pPr algn="ctr" fontAlgn="auto">
              <a:spcBef>
                <a:spcPts val="0"/>
              </a:spcBef>
              <a:spcAft>
                <a:spcPts val="0"/>
              </a:spcAft>
              <a:defRPr/>
            </a:pPr>
            <a:r>
              <a:rPr lang="pt-BR" sz="3200" dirty="0">
                <a:effectLst>
                  <a:outerShdw blurRad="38100" dist="38100" dir="2700000" algn="tl">
                    <a:srgbClr val="000000">
                      <a:alpha val="43137"/>
                    </a:srgbClr>
                  </a:outerShdw>
                </a:effectLst>
                <a:latin typeface="+mn-lt"/>
                <a:cs typeface="+mn-cs"/>
              </a:rPr>
              <a:t>Reconheça as intertextualidades:</a:t>
            </a:r>
          </a:p>
        </p:txBody>
      </p:sp>
      <p:pic>
        <p:nvPicPr>
          <p:cNvPr id="17411" name="Picture 2" descr="F:\o_quiabo_veste_prada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2938" y="1928813"/>
            <a:ext cx="7786687" cy="3214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962081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571500" y="571500"/>
            <a:ext cx="8001000" cy="584200"/>
          </a:xfrm>
          <a:prstGeom prst="rect">
            <a:avLst/>
          </a:prstGeom>
          <a:noFill/>
        </p:spPr>
        <p:txBody>
          <a:bodyPr>
            <a:spAutoFit/>
          </a:bodyPr>
          <a:lstStyle/>
          <a:p>
            <a:pPr algn="ctr" fontAlgn="auto">
              <a:spcBef>
                <a:spcPts val="0"/>
              </a:spcBef>
              <a:spcAft>
                <a:spcPts val="0"/>
              </a:spcAft>
              <a:defRPr/>
            </a:pPr>
            <a:r>
              <a:rPr lang="pt-BR" sz="3200" dirty="0">
                <a:effectLst>
                  <a:outerShdw blurRad="38100" dist="38100" dir="2700000" algn="tl">
                    <a:srgbClr val="000000">
                      <a:alpha val="43137"/>
                    </a:srgbClr>
                  </a:outerShdw>
                </a:effectLst>
                <a:latin typeface="+mn-lt"/>
                <a:cs typeface="+mn-cs"/>
              </a:rPr>
              <a:t>Reconheça as intertextualidades:</a:t>
            </a:r>
          </a:p>
        </p:txBody>
      </p:sp>
      <p:pic>
        <p:nvPicPr>
          <p:cNvPr id="18435" name="Picture 2" descr="F:\Picture_6.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2938" y="1500188"/>
            <a:ext cx="7786687" cy="428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65200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571500" y="571500"/>
            <a:ext cx="8001000" cy="584200"/>
          </a:xfrm>
          <a:prstGeom prst="rect">
            <a:avLst/>
          </a:prstGeom>
          <a:noFill/>
        </p:spPr>
        <p:txBody>
          <a:bodyPr>
            <a:spAutoFit/>
          </a:bodyPr>
          <a:lstStyle/>
          <a:p>
            <a:pPr algn="ctr" fontAlgn="auto">
              <a:spcBef>
                <a:spcPts val="0"/>
              </a:spcBef>
              <a:spcAft>
                <a:spcPts val="0"/>
              </a:spcAft>
              <a:defRPr/>
            </a:pPr>
            <a:r>
              <a:rPr lang="pt-BR" sz="3200" dirty="0">
                <a:effectLst>
                  <a:outerShdw blurRad="38100" dist="38100" dir="2700000" algn="tl">
                    <a:srgbClr val="000000">
                      <a:alpha val="43137"/>
                    </a:srgbClr>
                  </a:outerShdw>
                </a:effectLst>
                <a:latin typeface="+mn-lt"/>
                <a:cs typeface="+mn-cs"/>
              </a:rPr>
              <a:t>Reconheça as intertextualidades:</a:t>
            </a:r>
          </a:p>
        </p:txBody>
      </p:sp>
      <p:pic>
        <p:nvPicPr>
          <p:cNvPr id="19459" name="Picture 2" descr="F:\o-quiabo-veste-prada-49519-1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5813" y="2286000"/>
            <a:ext cx="7500937" cy="3357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770266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571500" y="571500"/>
            <a:ext cx="8001000" cy="584200"/>
          </a:xfrm>
          <a:prstGeom prst="rect">
            <a:avLst/>
          </a:prstGeom>
          <a:noFill/>
        </p:spPr>
        <p:txBody>
          <a:bodyPr>
            <a:spAutoFit/>
          </a:bodyPr>
          <a:lstStyle/>
          <a:p>
            <a:pPr algn="ctr" fontAlgn="auto">
              <a:spcBef>
                <a:spcPts val="0"/>
              </a:spcBef>
              <a:spcAft>
                <a:spcPts val="0"/>
              </a:spcAft>
              <a:defRPr/>
            </a:pPr>
            <a:r>
              <a:rPr lang="pt-BR" sz="3200" dirty="0">
                <a:effectLst>
                  <a:outerShdw blurRad="38100" dist="38100" dir="2700000" algn="tl">
                    <a:srgbClr val="000000">
                      <a:alpha val="43137"/>
                    </a:srgbClr>
                  </a:outerShdw>
                </a:effectLst>
                <a:latin typeface="+mn-lt"/>
                <a:cs typeface="+mn-cs"/>
              </a:rPr>
              <a:t>Reconheça as intertextualidades:</a:t>
            </a:r>
          </a:p>
        </p:txBody>
      </p:sp>
      <p:pic>
        <p:nvPicPr>
          <p:cNvPr id="20483" name="Picture 2" descr="F:\o-quiabo-veste-prada-49519-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7250" y="1428750"/>
            <a:ext cx="7500938"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258592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571500" y="571500"/>
            <a:ext cx="8001000" cy="584200"/>
          </a:xfrm>
          <a:prstGeom prst="rect">
            <a:avLst/>
          </a:prstGeom>
          <a:noFill/>
        </p:spPr>
        <p:txBody>
          <a:bodyPr>
            <a:spAutoFit/>
          </a:bodyPr>
          <a:lstStyle/>
          <a:p>
            <a:pPr algn="ctr" fontAlgn="auto">
              <a:spcBef>
                <a:spcPts val="0"/>
              </a:spcBef>
              <a:spcAft>
                <a:spcPts val="0"/>
              </a:spcAft>
              <a:defRPr/>
            </a:pPr>
            <a:r>
              <a:rPr lang="pt-BR" sz="3200" dirty="0">
                <a:effectLst>
                  <a:outerShdw blurRad="38100" dist="38100" dir="2700000" algn="tl">
                    <a:srgbClr val="000000">
                      <a:alpha val="43137"/>
                    </a:srgbClr>
                  </a:outerShdw>
                </a:effectLst>
                <a:latin typeface="+mn-lt"/>
                <a:cs typeface="+mn-cs"/>
              </a:rPr>
              <a:t>Reconheça as intertextualidades:</a:t>
            </a:r>
          </a:p>
        </p:txBody>
      </p:sp>
      <p:pic>
        <p:nvPicPr>
          <p:cNvPr id="21507" name="Picture 2" descr="F:\securedownload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3875" y="1843088"/>
            <a:ext cx="8096250" cy="3514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57818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571500" y="571500"/>
            <a:ext cx="8001000" cy="584200"/>
          </a:xfrm>
          <a:prstGeom prst="rect">
            <a:avLst/>
          </a:prstGeom>
          <a:noFill/>
        </p:spPr>
        <p:txBody>
          <a:bodyPr>
            <a:spAutoFit/>
          </a:bodyPr>
          <a:lstStyle/>
          <a:p>
            <a:pPr algn="ctr" fontAlgn="auto">
              <a:spcBef>
                <a:spcPts val="0"/>
              </a:spcBef>
              <a:spcAft>
                <a:spcPts val="0"/>
              </a:spcAft>
              <a:defRPr/>
            </a:pPr>
            <a:r>
              <a:rPr lang="pt-BR" sz="3200" dirty="0">
                <a:effectLst>
                  <a:outerShdw blurRad="38100" dist="38100" dir="2700000" algn="tl">
                    <a:srgbClr val="000000">
                      <a:alpha val="43137"/>
                    </a:srgbClr>
                  </a:outerShdw>
                </a:effectLst>
                <a:latin typeface="+mn-lt"/>
                <a:cs typeface="+mn-cs"/>
              </a:rPr>
              <a:t>Reconheça as intertextualidades:</a:t>
            </a:r>
          </a:p>
        </p:txBody>
      </p:sp>
      <p:pic>
        <p:nvPicPr>
          <p:cNvPr id="22531" name="Picture 2" descr="F:\image00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3875" y="1843088"/>
            <a:ext cx="8096250" cy="317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04546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571500" y="571500"/>
            <a:ext cx="8001000" cy="584200"/>
          </a:xfrm>
          <a:prstGeom prst="rect">
            <a:avLst/>
          </a:prstGeom>
          <a:noFill/>
        </p:spPr>
        <p:txBody>
          <a:bodyPr>
            <a:spAutoFit/>
          </a:bodyPr>
          <a:lstStyle/>
          <a:p>
            <a:pPr algn="ctr" fontAlgn="auto">
              <a:spcBef>
                <a:spcPts val="0"/>
              </a:spcBef>
              <a:spcAft>
                <a:spcPts val="0"/>
              </a:spcAft>
              <a:defRPr/>
            </a:pPr>
            <a:r>
              <a:rPr lang="pt-BR" sz="3200" dirty="0">
                <a:effectLst>
                  <a:outerShdw blurRad="38100" dist="38100" dir="2700000" algn="tl">
                    <a:srgbClr val="000000">
                      <a:alpha val="43137"/>
                    </a:srgbClr>
                  </a:outerShdw>
                </a:effectLst>
                <a:latin typeface="+mn-lt"/>
                <a:cs typeface="+mn-cs"/>
              </a:rPr>
              <a:t>Reconheça as intertextualidades:</a:t>
            </a:r>
          </a:p>
        </p:txBody>
      </p:sp>
      <p:pic>
        <p:nvPicPr>
          <p:cNvPr id="23555" name="Picture 2" descr="F:\securedownload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063" y="1714500"/>
            <a:ext cx="8096250" cy="373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299838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571500" y="571500"/>
            <a:ext cx="8001000" cy="584200"/>
          </a:xfrm>
          <a:prstGeom prst="rect">
            <a:avLst/>
          </a:prstGeom>
          <a:noFill/>
        </p:spPr>
        <p:txBody>
          <a:bodyPr>
            <a:spAutoFit/>
          </a:bodyPr>
          <a:lstStyle/>
          <a:p>
            <a:pPr algn="ctr" fontAlgn="auto">
              <a:spcBef>
                <a:spcPts val="0"/>
              </a:spcBef>
              <a:spcAft>
                <a:spcPts val="0"/>
              </a:spcAft>
              <a:defRPr/>
            </a:pPr>
            <a:r>
              <a:rPr lang="pt-BR" sz="3200" dirty="0">
                <a:effectLst>
                  <a:outerShdw blurRad="38100" dist="38100" dir="2700000" algn="tl">
                    <a:srgbClr val="000000">
                      <a:alpha val="43137"/>
                    </a:srgbClr>
                  </a:outerShdw>
                </a:effectLst>
                <a:latin typeface="+mn-lt"/>
                <a:cs typeface="+mn-cs"/>
              </a:rPr>
              <a:t>Reconheça as intertextualidades:</a:t>
            </a:r>
          </a:p>
        </p:txBody>
      </p:sp>
      <p:pic>
        <p:nvPicPr>
          <p:cNvPr id="24579" name="Picture 2" descr="F:\securedownload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3875" y="1843088"/>
            <a:ext cx="8096250" cy="317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975730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571500" y="571500"/>
            <a:ext cx="8001000" cy="584200"/>
          </a:xfrm>
          <a:prstGeom prst="rect">
            <a:avLst/>
          </a:prstGeom>
          <a:noFill/>
        </p:spPr>
        <p:txBody>
          <a:bodyPr>
            <a:spAutoFit/>
          </a:bodyPr>
          <a:lstStyle/>
          <a:p>
            <a:pPr algn="ctr" fontAlgn="auto">
              <a:spcBef>
                <a:spcPts val="0"/>
              </a:spcBef>
              <a:spcAft>
                <a:spcPts val="0"/>
              </a:spcAft>
              <a:defRPr/>
            </a:pPr>
            <a:r>
              <a:rPr lang="pt-BR" sz="3200" dirty="0">
                <a:effectLst>
                  <a:outerShdw blurRad="38100" dist="38100" dir="2700000" algn="tl">
                    <a:srgbClr val="000000">
                      <a:alpha val="43137"/>
                    </a:srgbClr>
                  </a:outerShdw>
                </a:effectLst>
                <a:latin typeface="+mn-lt"/>
                <a:cs typeface="+mn-cs"/>
              </a:rPr>
              <a:t>Reconheça as intertextualidades:</a:t>
            </a:r>
          </a:p>
        </p:txBody>
      </p:sp>
      <p:pic>
        <p:nvPicPr>
          <p:cNvPr id="25603" name="Picture 2" descr="F:\securedownload1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3875" y="1843088"/>
            <a:ext cx="8096250" cy="317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6202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1"/>
          <p:cNvSpPr>
            <a:spLocks noGrp="1"/>
          </p:cNvSpPr>
          <p:nvPr>
            <p:ph type="title"/>
          </p:nvPr>
        </p:nvSpPr>
        <p:spPr/>
        <p:txBody>
          <a:bodyPr/>
          <a:lstStyle/>
          <a:p>
            <a:r>
              <a:rPr lang="pt-PT" smtClean="0"/>
              <a:t>Polissemia e Monossemia</a:t>
            </a:r>
          </a:p>
        </p:txBody>
      </p:sp>
      <p:sp>
        <p:nvSpPr>
          <p:cNvPr id="14339" name="Espaço Reservado para Conteúdo 2"/>
          <p:cNvSpPr>
            <a:spLocks noGrp="1"/>
          </p:cNvSpPr>
          <p:nvPr>
            <p:ph idx="1"/>
          </p:nvPr>
        </p:nvSpPr>
        <p:spPr/>
        <p:txBody>
          <a:bodyPr/>
          <a:lstStyle/>
          <a:p>
            <a:r>
              <a:rPr lang="pt-PT" dirty="0" smtClean="0"/>
              <a:t>A </a:t>
            </a:r>
            <a:r>
              <a:rPr lang="pt-PT" b="1" dirty="0" smtClean="0"/>
              <a:t>polissemia</a:t>
            </a:r>
            <a:r>
              <a:rPr lang="pt-PT" dirty="0" smtClean="0"/>
              <a:t> consiste na atribuição de vários significados a uma unidade lexical.</a:t>
            </a:r>
          </a:p>
          <a:p>
            <a:pPr marL="742950" lvl="1" indent="-285750"/>
            <a:r>
              <a:rPr lang="pt-PT" dirty="0" smtClean="0"/>
              <a:t>Exemplos:</a:t>
            </a:r>
          </a:p>
          <a:p>
            <a:pPr>
              <a:buFont typeface="Wingdings 2" pitchFamily="18" charset="2"/>
              <a:buNone/>
            </a:pPr>
            <a:r>
              <a:rPr lang="pt-PT" dirty="0" smtClean="0">
                <a:solidFill>
                  <a:srgbClr val="FF0000"/>
                </a:solidFill>
              </a:rPr>
              <a:t>		</a:t>
            </a:r>
            <a:r>
              <a:rPr lang="pt-PT" dirty="0" smtClean="0">
                <a:solidFill>
                  <a:srgbClr val="FFFF00"/>
                </a:solidFill>
              </a:rPr>
              <a:t>O </a:t>
            </a:r>
            <a:r>
              <a:rPr lang="pt-PT" i="1" dirty="0" smtClean="0">
                <a:solidFill>
                  <a:srgbClr val="FFFF00"/>
                </a:solidFill>
              </a:rPr>
              <a:t>banco</a:t>
            </a:r>
            <a:r>
              <a:rPr lang="pt-PT" dirty="0" smtClean="0">
                <a:solidFill>
                  <a:srgbClr val="FFFF00"/>
                </a:solidFill>
              </a:rPr>
              <a:t> está pintado de azul.</a:t>
            </a:r>
          </a:p>
          <a:p>
            <a:pPr>
              <a:buFont typeface="Wingdings 2" pitchFamily="18" charset="2"/>
              <a:buNone/>
            </a:pPr>
            <a:r>
              <a:rPr lang="pt-PT" dirty="0" smtClean="0">
                <a:solidFill>
                  <a:srgbClr val="FFFF00"/>
                </a:solidFill>
              </a:rPr>
              <a:t>		Vou ao </a:t>
            </a:r>
            <a:r>
              <a:rPr lang="pt-PT" i="1" dirty="0" smtClean="0">
                <a:solidFill>
                  <a:srgbClr val="FFFF00"/>
                </a:solidFill>
              </a:rPr>
              <a:t>banco</a:t>
            </a:r>
            <a:r>
              <a:rPr lang="pt-PT" dirty="0" smtClean="0">
                <a:solidFill>
                  <a:srgbClr val="FFFF00"/>
                </a:solidFill>
              </a:rPr>
              <a:t> depositar dinheiro.</a:t>
            </a:r>
          </a:p>
          <a:p>
            <a:pPr>
              <a:buFont typeface="Wingdings 2" pitchFamily="18" charset="2"/>
              <a:buNone/>
            </a:pPr>
            <a:r>
              <a:rPr lang="pt-PT" dirty="0" smtClean="0">
                <a:solidFill>
                  <a:srgbClr val="FFFF00"/>
                </a:solidFill>
              </a:rPr>
              <a:t>		O barco tocou num </a:t>
            </a:r>
            <a:r>
              <a:rPr lang="pt-PT" i="1" dirty="0" smtClean="0">
                <a:solidFill>
                  <a:srgbClr val="FFFF00"/>
                </a:solidFill>
              </a:rPr>
              <a:t>banco</a:t>
            </a:r>
            <a:r>
              <a:rPr lang="pt-PT" dirty="0" smtClean="0">
                <a:solidFill>
                  <a:srgbClr val="FFFF00"/>
                </a:solidFill>
              </a:rPr>
              <a:t> de areia.</a:t>
            </a:r>
          </a:p>
          <a:p>
            <a:pPr>
              <a:buFont typeface="Wingdings 2" pitchFamily="18" charset="2"/>
              <a:buNone/>
            </a:pPr>
            <a:r>
              <a:rPr lang="pt-PT" sz="2000" dirty="0" smtClean="0"/>
              <a:t>	</a:t>
            </a:r>
          </a:p>
          <a:p>
            <a:pPr>
              <a:buFont typeface="Wingdings 2" pitchFamily="18" charset="2"/>
              <a:buNone/>
            </a:pPr>
            <a:r>
              <a:rPr lang="pt-PT" sz="2000" dirty="0" smtClean="0"/>
              <a:t>	Em todos os casos, a palavra banco é polissêmica, isto é, apresenta diferentes sentidos de acordo com os contextos em que é utilizada.</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571500" y="571500"/>
            <a:ext cx="8001000" cy="584200"/>
          </a:xfrm>
          <a:prstGeom prst="rect">
            <a:avLst/>
          </a:prstGeom>
          <a:noFill/>
        </p:spPr>
        <p:txBody>
          <a:bodyPr>
            <a:spAutoFit/>
          </a:bodyPr>
          <a:lstStyle/>
          <a:p>
            <a:pPr algn="ctr" fontAlgn="auto">
              <a:spcBef>
                <a:spcPts val="0"/>
              </a:spcBef>
              <a:spcAft>
                <a:spcPts val="0"/>
              </a:spcAft>
              <a:defRPr/>
            </a:pPr>
            <a:r>
              <a:rPr lang="pt-BR" sz="3200" dirty="0">
                <a:effectLst>
                  <a:outerShdw blurRad="38100" dist="38100" dir="2700000" algn="tl">
                    <a:srgbClr val="000000">
                      <a:alpha val="43137"/>
                    </a:srgbClr>
                  </a:outerShdw>
                </a:effectLst>
                <a:latin typeface="+mn-lt"/>
                <a:cs typeface="+mn-cs"/>
              </a:rPr>
              <a:t>Reconheça as intertextualidades:</a:t>
            </a:r>
          </a:p>
        </p:txBody>
      </p:sp>
      <p:pic>
        <p:nvPicPr>
          <p:cNvPr id="26627" name="Picture 2" descr="F:\o-quiabo-veste-prada-6726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2938" y="2071688"/>
            <a:ext cx="7858125" cy="3071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221190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571500" y="571500"/>
            <a:ext cx="8001000" cy="584200"/>
          </a:xfrm>
          <a:prstGeom prst="rect">
            <a:avLst/>
          </a:prstGeom>
          <a:noFill/>
        </p:spPr>
        <p:txBody>
          <a:bodyPr>
            <a:spAutoFit/>
          </a:bodyPr>
          <a:lstStyle/>
          <a:p>
            <a:pPr algn="ctr" fontAlgn="auto">
              <a:spcBef>
                <a:spcPts val="0"/>
              </a:spcBef>
              <a:spcAft>
                <a:spcPts val="0"/>
              </a:spcAft>
              <a:defRPr/>
            </a:pPr>
            <a:r>
              <a:rPr lang="pt-BR" sz="3200" dirty="0">
                <a:effectLst>
                  <a:outerShdw blurRad="38100" dist="38100" dir="2700000" algn="tl">
                    <a:srgbClr val="000000">
                      <a:alpha val="43137"/>
                    </a:srgbClr>
                  </a:outerShdw>
                </a:effectLst>
                <a:latin typeface="+mn-lt"/>
                <a:cs typeface="+mn-cs"/>
              </a:rPr>
              <a:t>Reconheça as intertextualidades:</a:t>
            </a:r>
          </a:p>
        </p:txBody>
      </p:sp>
      <p:pic>
        <p:nvPicPr>
          <p:cNvPr id="27651" name="Picture 2" descr="F:\abutto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4375" y="1643063"/>
            <a:ext cx="7643813" cy="3929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65984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571500" y="571500"/>
            <a:ext cx="8001000" cy="584200"/>
          </a:xfrm>
          <a:prstGeom prst="rect">
            <a:avLst/>
          </a:prstGeom>
          <a:noFill/>
        </p:spPr>
        <p:txBody>
          <a:bodyPr>
            <a:spAutoFit/>
          </a:bodyPr>
          <a:lstStyle/>
          <a:p>
            <a:pPr algn="ctr" fontAlgn="auto">
              <a:spcBef>
                <a:spcPts val="0"/>
              </a:spcBef>
              <a:spcAft>
                <a:spcPts val="0"/>
              </a:spcAft>
              <a:defRPr/>
            </a:pPr>
            <a:r>
              <a:rPr lang="pt-BR" sz="3200" dirty="0">
                <a:effectLst>
                  <a:outerShdw blurRad="38100" dist="38100" dir="2700000" algn="tl">
                    <a:srgbClr val="000000">
                      <a:alpha val="43137"/>
                    </a:srgbClr>
                  </a:outerShdw>
                </a:effectLst>
                <a:latin typeface="+mn-lt"/>
                <a:cs typeface="+mn-cs"/>
              </a:rPr>
              <a:t>Reconheça as intertextualidades:</a:t>
            </a:r>
          </a:p>
        </p:txBody>
      </p:sp>
      <p:pic>
        <p:nvPicPr>
          <p:cNvPr id="28675" name="Picture 2" descr="F:\att190198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3875" y="1562100"/>
            <a:ext cx="8096250" cy="373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096288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571500" y="571500"/>
            <a:ext cx="8001000" cy="584200"/>
          </a:xfrm>
          <a:prstGeom prst="rect">
            <a:avLst/>
          </a:prstGeom>
          <a:noFill/>
        </p:spPr>
        <p:txBody>
          <a:bodyPr>
            <a:spAutoFit/>
          </a:bodyPr>
          <a:lstStyle/>
          <a:p>
            <a:pPr algn="ctr" fontAlgn="auto">
              <a:spcBef>
                <a:spcPts val="0"/>
              </a:spcBef>
              <a:spcAft>
                <a:spcPts val="0"/>
              </a:spcAft>
              <a:defRPr/>
            </a:pPr>
            <a:r>
              <a:rPr lang="pt-BR" sz="3200" dirty="0">
                <a:effectLst>
                  <a:outerShdw blurRad="38100" dist="38100" dir="2700000" algn="tl">
                    <a:srgbClr val="000000">
                      <a:alpha val="43137"/>
                    </a:srgbClr>
                  </a:outerShdw>
                </a:effectLst>
                <a:latin typeface="+mn-lt"/>
                <a:cs typeface="+mn-cs"/>
              </a:rPr>
              <a:t>Reconheça as intertextualidades:</a:t>
            </a:r>
          </a:p>
        </p:txBody>
      </p:sp>
      <p:pic>
        <p:nvPicPr>
          <p:cNvPr id="29699" name="Picture 2" descr="F:\untitled.bm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5813" y="2000250"/>
            <a:ext cx="7643812" cy="3357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04257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571500" y="571500"/>
            <a:ext cx="8001000" cy="584200"/>
          </a:xfrm>
          <a:prstGeom prst="rect">
            <a:avLst/>
          </a:prstGeom>
          <a:noFill/>
        </p:spPr>
        <p:txBody>
          <a:bodyPr>
            <a:spAutoFit/>
          </a:bodyPr>
          <a:lstStyle/>
          <a:p>
            <a:pPr algn="ctr" fontAlgn="auto">
              <a:spcBef>
                <a:spcPts val="0"/>
              </a:spcBef>
              <a:spcAft>
                <a:spcPts val="0"/>
              </a:spcAft>
              <a:defRPr/>
            </a:pPr>
            <a:r>
              <a:rPr lang="pt-BR" sz="3200" dirty="0">
                <a:effectLst>
                  <a:outerShdw blurRad="38100" dist="38100" dir="2700000" algn="tl">
                    <a:srgbClr val="000000">
                      <a:alpha val="43137"/>
                    </a:srgbClr>
                  </a:outerShdw>
                </a:effectLst>
                <a:latin typeface="+mn-lt"/>
                <a:cs typeface="+mn-cs"/>
              </a:rPr>
              <a:t>Reconheça as intertextualidades:</a:t>
            </a:r>
          </a:p>
        </p:txBody>
      </p:sp>
      <p:pic>
        <p:nvPicPr>
          <p:cNvPr id="30723" name="Picture 2" descr="F:\kk.bm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2938" y="2000250"/>
            <a:ext cx="7858125"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962732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571500" y="571500"/>
            <a:ext cx="8001000" cy="584200"/>
          </a:xfrm>
          <a:prstGeom prst="rect">
            <a:avLst/>
          </a:prstGeom>
          <a:noFill/>
        </p:spPr>
        <p:txBody>
          <a:bodyPr>
            <a:spAutoFit/>
          </a:bodyPr>
          <a:lstStyle/>
          <a:p>
            <a:pPr algn="ctr" fontAlgn="auto">
              <a:spcBef>
                <a:spcPts val="0"/>
              </a:spcBef>
              <a:spcAft>
                <a:spcPts val="0"/>
              </a:spcAft>
              <a:defRPr/>
            </a:pPr>
            <a:r>
              <a:rPr lang="pt-BR" sz="3200" dirty="0">
                <a:effectLst>
                  <a:outerShdw blurRad="38100" dist="38100" dir="2700000" algn="tl">
                    <a:srgbClr val="000000">
                      <a:alpha val="43137"/>
                    </a:srgbClr>
                  </a:outerShdw>
                </a:effectLst>
                <a:latin typeface="+mn-lt"/>
                <a:cs typeface="+mn-cs"/>
              </a:rPr>
              <a:t>Reconheça as intertextualidades:</a:t>
            </a:r>
          </a:p>
        </p:txBody>
      </p:sp>
      <p:pic>
        <p:nvPicPr>
          <p:cNvPr id="31747" name="Picture 2" descr="F:\hortifruti_1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5813" y="1500188"/>
            <a:ext cx="7643812" cy="428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95617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571500" y="571500"/>
            <a:ext cx="8001000" cy="584200"/>
          </a:xfrm>
          <a:prstGeom prst="rect">
            <a:avLst/>
          </a:prstGeom>
          <a:noFill/>
        </p:spPr>
        <p:txBody>
          <a:bodyPr>
            <a:spAutoFit/>
          </a:bodyPr>
          <a:lstStyle/>
          <a:p>
            <a:pPr algn="ctr" fontAlgn="auto">
              <a:spcBef>
                <a:spcPts val="0"/>
              </a:spcBef>
              <a:spcAft>
                <a:spcPts val="0"/>
              </a:spcAft>
              <a:defRPr/>
            </a:pPr>
            <a:r>
              <a:rPr lang="pt-BR" sz="3200" dirty="0">
                <a:effectLst>
                  <a:outerShdw blurRad="38100" dist="38100" dir="2700000" algn="tl">
                    <a:srgbClr val="000000">
                      <a:alpha val="43137"/>
                    </a:srgbClr>
                  </a:outerShdw>
                </a:effectLst>
                <a:latin typeface="+mn-lt"/>
                <a:cs typeface="+mn-cs"/>
              </a:rPr>
              <a:t>Reconheça as intertextualidades:</a:t>
            </a:r>
          </a:p>
        </p:txBody>
      </p:sp>
      <p:pic>
        <p:nvPicPr>
          <p:cNvPr id="35843" name="Picture 2" descr="http://static.blogstorage.hi-pi.com/spaceblog.com.br/j/ja/jardel/images/gd/118903646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8596" y="1428736"/>
            <a:ext cx="5087706" cy="37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 descr="F:\homem-vitruvian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43636" y="3929066"/>
            <a:ext cx="2643189" cy="25206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01625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571500" y="571500"/>
            <a:ext cx="8001000" cy="584200"/>
          </a:xfrm>
          <a:prstGeom prst="rect">
            <a:avLst/>
          </a:prstGeom>
          <a:noFill/>
        </p:spPr>
        <p:txBody>
          <a:bodyPr>
            <a:spAutoFit/>
          </a:bodyPr>
          <a:lstStyle/>
          <a:p>
            <a:pPr algn="ctr" fontAlgn="auto">
              <a:spcBef>
                <a:spcPts val="0"/>
              </a:spcBef>
              <a:spcAft>
                <a:spcPts val="0"/>
              </a:spcAft>
              <a:defRPr/>
            </a:pPr>
            <a:r>
              <a:rPr lang="pt-BR" sz="3200" dirty="0">
                <a:effectLst>
                  <a:outerShdw blurRad="38100" dist="38100" dir="2700000" algn="tl">
                    <a:srgbClr val="000000">
                      <a:alpha val="43137"/>
                    </a:srgbClr>
                  </a:outerShdw>
                </a:effectLst>
                <a:latin typeface="+mn-lt"/>
                <a:cs typeface="+mn-cs"/>
              </a:rPr>
              <a:t>Reconheça as intertextualidades:</a:t>
            </a:r>
          </a:p>
        </p:txBody>
      </p:sp>
      <p:pic>
        <p:nvPicPr>
          <p:cNvPr id="37891" name="Picture 2" descr="http://lh4.ggpht.com/_9YblIe5FGE0/Szlim05zm0I/AAAAAAAAEHI/DFc2AClJxWE/O%20Grito_Edward%20Munch%5B2%5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034" y="1714488"/>
            <a:ext cx="4562814" cy="47149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2" descr="http://api.ning.com/files/DEbZWYFK-QX8XAJ-8K3wwsttwL4bY5OARtNXYNu5ltY_/OGritoEdwardMunch.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43636" y="3786190"/>
            <a:ext cx="2428860" cy="2389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550723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571500" y="571500"/>
            <a:ext cx="8001000" cy="584200"/>
          </a:xfrm>
          <a:prstGeom prst="rect">
            <a:avLst/>
          </a:prstGeom>
          <a:noFill/>
        </p:spPr>
        <p:txBody>
          <a:bodyPr>
            <a:spAutoFit/>
          </a:bodyPr>
          <a:lstStyle/>
          <a:p>
            <a:pPr algn="ctr" fontAlgn="auto">
              <a:spcBef>
                <a:spcPts val="0"/>
              </a:spcBef>
              <a:spcAft>
                <a:spcPts val="0"/>
              </a:spcAft>
              <a:defRPr/>
            </a:pPr>
            <a:r>
              <a:rPr lang="pt-BR" sz="3200" dirty="0">
                <a:effectLst>
                  <a:outerShdw blurRad="38100" dist="38100" dir="2700000" algn="tl">
                    <a:srgbClr val="000000">
                      <a:alpha val="43137"/>
                    </a:srgbClr>
                  </a:outerShdw>
                </a:effectLst>
                <a:latin typeface="+mn-lt"/>
                <a:cs typeface="+mn-cs"/>
              </a:rPr>
              <a:t>Reconheça as intertextualidades:</a:t>
            </a:r>
          </a:p>
        </p:txBody>
      </p:sp>
      <p:pic>
        <p:nvPicPr>
          <p:cNvPr id="39939" name="Picture 2" descr="http://1.bp.blogspot.com/_gPEdVZgHTu4/S_v--eZO9YI/AAAAAAAAADo/HWv7D2h3e-8/s1600/ABAPORU_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2910" y="1357298"/>
            <a:ext cx="4929222" cy="4500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2" descr="http://3.bp.blogspot.com/_gPEdVZgHTu4/S_v-syCaVII/AAAAAAAAADg/sU9FGn67Kjc/s1600/abaporu.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86446" y="3357562"/>
            <a:ext cx="3039344" cy="25717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065037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0000006282"/>
          <p:cNvPicPr>
            <a:picLocks noChangeAspect="1" noChangeArrowheads="1"/>
          </p:cNvPicPr>
          <p:nvPr/>
        </p:nvPicPr>
        <p:blipFill>
          <a:blip r:embed="rId2" cstate="print"/>
          <a:srcRect/>
          <a:stretch>
            <a:fillRect/>
          </a:stretch>
        </p:blipFill>
        <p:spPr bwMode="auto">
          <a:xfrm>
            <a:off x="1403350" y="1196975"/>
            <a:ext cx="5400675" cy="4408488"/>
          </a:xfrm>
          <a:prstGeom prst="rect">
            <a:avLst/>
          </a:prstGeom>
          <a:noFill/>
          <a:ln w="9525">
            <a:noFill/>
            <a:miter lim="800000"/>
            <a:headEnd/>
            <a:tailEnd/>
          </a:ln>
        </p:spPr>
      </p:pic>
      <p:pic>
        <p:nvPicPr>
          <p:cNvPr id="18435" name="Picture 4" descr="0000006293"/>
          <p:cNvPicPr>
            <a:picLocks noChangeAspect="1" noChangeArrowheads="1"/>
          </p:cNvPicPr>
          <p:nvPr/>
        </p:nvPicPr>
        <p:blipFill>
          <a:blip r:embed="rId3" cstate="print"/>
          <a:srcRect/>
          <a:stretch>
            <a:fillRect/>
          </a:stretch>
        </p:blipFill>
        <p:spPr bwMode="auto">
          <a:xfrm>
            <a:off x="6877050" y="4508500"/>
            <a:ext cx="1535113" cy="1036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pt-PT" sz="3800" dirty="0" smtClean="0"/>
              <a:t>Homonímia versus Polissemia</a:t>
            </a:r>
          </a:p>
        </p:txBody>
      </p:sp>
      <p:sp>
        <p:nvSpPr>
          <p:cNvPr id="45059" name="Rectangle 3"/>
          <p:cNvSpPr>
            <a:spLocks noGrp="1" noChangeArrowheads="1"/>
          </p:cNvSpPr>
          <p:nvPr>
            <p:ph type="body" idx="1"/>
          </p:nvPr>
        </p:nvSpPr>
        <p:spPr>
          <a:xfrm>
            <a:off x="685800" y="1981200"/>
            <a:ext cx="7772400" cy="4616450"/>
          </a:xfrm>
        </p:spPr>
        <p:txBody>
          <a:bodyPr>
            <a:normAutofit/>
          </a:bodyPr>
          <a:lstStyle/>
          <a:p>
            <a:pPr algn="just">
              <a:lnSpc>
                <a:spcPct val="90000"/>
              </a:lnSpc>
            </a:pPr>
            <a:r>
              <a:rPr lang="pt-PT" smtClean="0">
                <a:latin typeface="Calibri" pitchFamily="34" charset="0"/>
              </a:rPr>
              <a:t>Homonímia</a:t>
            </a:r>
          </a:p>
          <a:p>
            <a:pPr algn="just">
              <a:lnSpc>
                <a:spcPct val="90000"/>
              </a:lnSpc>
            </a:pPr>
            <a:endParaRPr lang="pt-PT" sz="800" smtClean="0">
              <a:latin typeface="Calibri" pitchFamily="34" charset="0"/>
            </a:endParaRPr>
          </a:p>
          <a:p>
            <a:pPr lvl="1" algn="just">
              <a:lnSpc>
                <a:spcPct val="90000"/>
              </a:lnSpc>
            </a:pPr>
            <a:r>
              <a:rPr lang="pt-PT" smtClean="0">
                <a:latin typeface="Calibri" pitchFamily="34" charset="0"/>
              </a:rPr>
              <a:t>Homônimos = palavras que apresentam a mesma grafia e pronúncia, mas diferente significado </a:t>
            </a:r>
          </a:p>
          <a:p>
            <a:pPr lvl="1" algn="just">
              <a:lnSpc>
                <a:spcPct val="90000"/>
              </a:lnSpc>
            </a:pPr>
            <a:endParaRPr lang="pt-PT" sz="2000" smtClean="0">
              <a:latin typeface="Calibri" pitchFamily="34" charset="0"/>
            </a:endParaRPr>
          </a:p>
          <a:p>
            <a:pPr lvl="2" algn="just">
              <a:lnSpc>
                <a:spcPct val="90000"/>
              </a:lnSpc>
              <a:buFont typeface="Wingdings" pitchFamily="2" charset="2"/>
              <a:buChar char="è"/>
            </a:pPr>
            <a:r>
              <a:rPr lang="pt-PT" i="1" smtClean="0">
                <a:solidFill>
                  <a:schemeClr val="accent2"/>
                </a:solidFill>
                <a:latin typeface="Calibri" pitchFamily="34" charset="0"/>
                <a:sym typeface="Wingdings" pitchFamily="2" charset="2"/>
              </a:rPr>
              <a:t>O </a:t>
            </a:r>
            <a:r>
              <a:rPr lang="pt-PT" i="1" u="sng" smtClean="0">
                <a:solidFill>
                  <a:schemeClr val="accent2"/>
                </a:solidFill>
                <a:latin typeface="Calibri" pitchFamily="34" charset="0"/>
                <a:sym typeface="Wingdings" pitchFamily="2" charset="2"/>
              </a:rPr>
              <a:t>vale</a:t>
            </a:r>
            <a:r>
              <a:rPr lang="pt-PT" i="1" smtClean="0">
                <a:solidFill>
                  <a:schemeClr val="accent2"/>
                </a:solidFill>
                <a:latin typeface="Calibri" pitchFamily="34" charset="0"/>
                <a:sym typeface="Wingdings" pitchFamily="2" charset="2"/>
              </a:rPr>
              <a:t> do Paraíba é lindo!</a:t>
            </a:r>
          </a:p>
          <a:p>
            <a:pPr lvl="2" algn="just">
              <a:lnSpc>
                <a:spcPct val="90000"/>
              </a:lnSpc>
              <a:buFont typeface="Wingdings" pitchFamily="2" charset="2"/>
              <a:buChar char="è"/>
            </a:pPr>
            <a:r>
              <a:rPr lang="pt-PT" i="1" smtClean="0">
                <a:solidFill>
                  <a:schemeClr val="accent2"/>
                </a:solidFill>
                <a:latin typeface="Calibri" pitchFamily="34" charset="0"/>
                <a:sym typeface="Wingdings" pitchFamily="2" charset="2"/>
              </a:rPr>
              <a:t>Quanto </a:t>
            </a:r>
            <a:r>
              <a:rPr lang="pt-PT" i="1" u="sng" smtClean="0">
                <a:solidFill>
                  <a:schemeClr val="accent2"/>
                </a:solidFill>
                <a:latin typeface="Calibri" pitchFamily="34" charset="0"/>
                <a:sym typeface="Wingdings" pitchFamily="2" charset="2"/>
              </a:rPr>
              <a:t>vale</a:t>
            </a:r>
            <a:r>
              <a:rPr lang="pt-PT" i="1" smtClean="0">
                <a:solidFill>
                  <a:schemeClr val="accent2"/>
                </a:solidFill>
                <a:latin typeface="Calibri" pitchFamily="34" charset="0"/>
                <a:sym typeface="Wingdings" pitchFamily="2" charset="2"/>
              </a:rPr>
              <a:t> o preço da amizade…</a:t>
            </a:r>
          </a:p>
          <a:p>
            <a:pPr lvl="2" algn="just">
              <a:lnSpc>
                <a:spcPct val="90000"/>
              </a:lnSpc>
              <a:buFont typeface="Wingdings" pitchFamily="2" charset="2"/>
              <a:buChar char="è"/>
            </a:pPr>
            <a:endParaRPr lang="pt-PT" i="1" smtClean="0">
              <a:solidFill>
                <a:schemeClr val="accent2"/>
              </a:solidFill>
              <a:latin typeface="Calibri" pitchFamily="34" charset="0"/>
              <a:sym typeface="Wingdings" pitchFamily="2" charset="2"/>
            </a:endParaRPr>
          </a:p>
          <a:p>
            <a:pPr lvl="2" algn="just">
              <a:lnSpc>
                <a:spcPct val="90000"/>
              </a:lnSpc>
              <a:buFont typeface="Wingdings" pitchFamily="2" charset="2"/>
              <a:buChar char="è"/>
            </a:pPr>
            <a:r>
              <a:rPr lang="pt-PT" i="1" smtClean="0">
                <a:solidFill>
                  <a:schemeClr val="accent2"/>
                </a:solidFill>
                <a:latin typeface="Calibri" pitchFamily="34" charset="0"/>
                <a:sym typeface="Wingdings" pitchFamily="2" charset="2"/>
              </a:rPr>
              <a:t>O </a:t>
            </a:r>
            <a:r>
              <a:rPr lang="pt-PT" i="1" u="sng" smtClean="0">
                <a:solidFill>
                  <a:schemeClr val="accent2"/>
                </a:solidFill>
                <a:latin typeface="Calibri" pitchFamily="34" charset="0"/>
                <a:sym typeface="Wingdings" pitchFamily="2" charset="2"/>
              </a:rPr>
              <a:t>rio</a:t>
            </a:r>
            <a:r>
              <a:rPr lang="pt-PT" i="1" smtClean="0">
                <a:solidFill>
                  <a:schemeClr val="accent2"/>
                </a:solidFill>
                <a:latin typeface="Calibri" pitchFamily="34" charset="0"/>
                <a:sym typeface="Wingdings" pitchFamily="2" charset="2"/>
              </a:rPr>
              <a:t> corria manso</a:t>
            </a:r>
          </a:p>
          <a:p>
            <a:pPr lvl="2" algn="just">
              <a:lnSpc>
                <a:spcPct val="90000"/>
              </a:lnSpc>
              <a:buFont typeface="Wingdings" pitchFamily="2" charset="2"/>
              <a:buChar char="è"/>
            </a:pPr>
            <a:r>
              <a:rPr lang="pt-PT" i="1" smtClean="0">
                <a:solidFill>
                  <a:schemeClr val="accent2"/>
                </a:solidFill>
                <a:latin typeface="Calibri" pitchFamily="34" charset="0"/>
                <a:sym typeface="Wingdings" pitchFamily="2" charset="2"/>
              </a:rPr>
              <a:t>Às vezes, </a:t>
            </a:r>
            <a:r>
              <a:rPr lang="pt-PT" i="1" u="sng" smtClean="0">
                <a:solidFill>
                  <a:schemeClr val="accent2"/>
                </a:solidFill>
                <a:latin typeface="Calibri" pitchFamily="34" charset="0"/>
                <a:sym typeface="Wingdings" pitchFamily="2" charset="2"/>
              </a:rPr>
              <a:t>rio</a:t>
            </a:r>
            <a:r>
              <a:rPr lang="pt-PT" i="1" smtClean="0">
                <a:solidFill>
                  <a:schemeClr val="accent2"/>
                </a:solidFill>
                <a:latin typeface="Calibri" pitchFamily="34" charset="0"/>
                <a:sym typeface="Wingdings" pitchFamily="2" charset="2"/>
              </a:rPr>
              <a:t> com gosto</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0000006283"/>
          <p:cNvPicPr>
            <a:picLocks noChangeAspect="1" noChangeArrowheads="1"/>
          </p:cNvPicPr>
          <p:nvPr/>
        </p:nvPicPr>
        <p:blipFill>
          <a:blip r:embed="rId2" cstate="print"/>
          <a:srcRect/>
          <a:stretch>
            <a:fillRect/>
          </a:stretch>
        </p:blipFill>
        <p:spPr bwMode="auto">
          <a:xfrm>
            <a:off x="2843213" y="692150"/>
            <a:ext cx="3495675"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Mulder_Scully2-ArquivoX">
            <a:hlinkClick r:id="rId2"/>
          </p:cNvPr>
          <p:cNvPicPr>
            <a:picLocks noChangeAspect="1" noChangeArrowheads="1"/>
          </p:cNvPicPr>
          <p:nvPr/>
        </p:nvPicPr>
        <p:blipFill>
          <a:blip r:embed="rId3" cstate="print"/>
          <a:srcRect/>
          <a:stretch>
            <a:fillRect/>
          </a:stretch>
        </p:blipFill>
        <p:spPr bwMode="auto">
          <a:xfrm>
            <a:off x="1258888" y="692150"/>
            <a:ext cx="2511425" cy="2736850"/>
          </a:xfrm>
          <a:prstGeom prst="rect">
            <a:avLst/>
          </a:prstGeom>
          <a:noFill/>
          <a:ln w="9525">
            <a:noFill/>
            <a:miter lim="800000"/>
            <a:headEnd/>
            <a:tailEnd/>
          </a:ln>
        </p:spPr>
      </p:pic>
      <p:pic>
        <p:nvPicPr>
          <p:cNvPr id="20483" name="Picture 6" descr="Simpsons-ArquivoX-Simpsons">
            <a:hlinkClick r:id="rId4"/>
          </p:cNvPr>
          <p:cNvPicPr>
            <a:picLocks noChangeAspect="1" noChangeArrowheads="1"/>
          </p:cNvPicPr>
          <p:nvPr/>
        </p:nvPicPr>
        <p:blipFill>
          <a:blip r:embed="rId5" cstate="print"/>
          <a:srcRect/>
          <a:stretch>
            <a:fillRect/>
          </a:stretch>
        </p:blipFill>
        <p:spPr bwMode="auto">
          <a:xfrm>
            <a:off x="5651500" y="3068638"/>
            <a:ext cx="2281238" cy="3097212"/>
          </a:xfrm>
          <a:prstGeom prst="rect">
            <a:avLst/>
          </a:prstGeom>
          <a:noFill/>
          <a:ln w="9525">
            <a:noFill/>
            <a:miter lim="800000"/>
            <a:headEnd/>
            <a:tailEnd/>
          </a:ln>
        </p:spPr>
      </p:pic>
      <p:sp>
        <p:nvSpPr>
          <p:cNvPr id="20484" name="Rectangle 7"/>
          <p:cNvSpPr>
            <a:spLocks noChangeArrowheads="1"/>
          </p:cNvSpPr>
          <p:nvPr/>
        </p:nvSpPr>
        <p:spPr bwMode="auto">
          <a:xfrm>
            <a:off x="684213" y="4005263"/>
            <a:ext cx="4021137" cy="641350"/>
          </a:xfrm>
          <a:prstGeom prst="rect">
            <a:avLst/>
          </a:prstGeom>
          <a:noFill/>
          <a:ln w="9525">
            <a:noFill/>
            <a:miter lim="800000"/>
            <a:headEnd/>
            <a:tailEnd/>
          </a:ln>
          <a:effectLst/>
        </p:spPr>
        <p:txBody>
          <a:bodyPr anchor="ctr">
            <a:spAutoFit/>
          </a:bodyPr>
          <a:lstStyle/>
          <a:p>
            <a:r>
              <a:rPr lang="pt-BR"/>
              <a:t>Os agentes Mulder e Scully, da Série de tv norte-americana "</a:t>
            </a:r>
            <a:r>
              <a:rPr lang="pt-BR" b="1"/>
              <a:t>ArquivoX</a:t>
            </a:r>
            <a:r>
              <a:rPr lang="pt-BR"/>
              <a:t>",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aixaDeTexto 4"/>
          <p:cNvSpPr txBox="1">
            <a:spLocks noChangeArrowheads="1"/>
          </p:cNvSpPr>
          <p:nvPr/>
        </p:nvSpPr>
        <p:spPr bwMode="auto">
          <a:xfrm>
            <a:off x="468313" y="404813"/>
            <a:ext cx="8208962" cy="318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fontAlgn="base">
              <a:spcBef>
                <a:spcPct val="0"/>
              </a:spcBef>
              <a:spcAft>
                <a:spcPct val="0"/>
              </a:spcAft>
              <a:defRPr>
                <a:solidFill>
                  <a:schemeClr val="tx1"/>
                </a:solidFill>
                <a:latin typeface="Trebuchet MS" pitchFamily="34" charset="0"/>
              </a:defRPr>
            </a:lvl6pPr>
            <a:lvl7pPr marL="2971800" indent="-228600" fontAlgn="base">
              <a:spcBef>
                <a:spcPct val="0"/>
              </a:spcBef>
              <a:spcAft>
                <a:spcPct val="0"/>
              </a:spcAft>
              <a:defRPr>
                <a:solidFill>
                  <a:schemeClr val="tx1"/>
                </a:solidFill>
                <a:latin typeface="Trebuchet MS" pitchFamily="34" charset="0"/>
              </a:defRPr>
            </a:lvl7pPr>
            <a:lvl8pPr marL="3429000" indent="-228600" fontAlgn="base">
              <a:spcBef>
                <a:spcPct val="0"/>
              </a:spcBef>
              <a:spcAft>
                <a:spcPct val="0"/>
              </a:spcAft>
              <a:defRPr>
                <a:solidFill>
                  <a:schemeClr val="tx1"/>
                </a:solidFill>
                <a:latin typeface="Trebuchet MS" pitchFamily="34" charset="0"/>
              </a:defRPr>
            </a:lvl8pPr>
            <a:lvl9pPr marL="3886200" indent="-228600" fontAlgn="base">
              <a:spcBef>
                <a:spcPct val="0"/>
              </a:spcBef>
              <a:spcAft>
                <a:spcPct val="0"/>
              </a:spcAft>
              <a:defRPr>
                <a:solidFill>
                  <a:schemeClr val="tx1"/>
                </a:solidFill>
                <a:latin typeface="Trebuchet MS" pitchFamily="34" charset="0"/>
              </a:defRPr>
            </a:lvl9pPr>
          </a:lstStyle>
          <a:p>
            <a:pPr algn="ctr"/>
            <a:r>
              <a:rPr lang="pt-BR" sz="4000" smtClean="0"/>
              <a:t>METALINGUAGEM</a:t>
            </a:r>
            <a:endParaRPr lang="pt-BR" sz="4000" dirty="0"/>
          </a:p>
          <a:p>
            <a:pPr algn="ctr"/>
            <a:endParaRPr lang="pt-BR" sz="800" dirty="0"/>
          </a:p>
          <a:p>
            <a:pPr algn="ctr"/>
            <a:endParaRPr lang="pt-BR" sz="900" dirty="0"/>
          </a:p>
          <a:p>
            <a:endParaRPr lang="pt-BR" dirty="0"/>
          </a:p>
          <a:p>
            <a:pPr algn="just"/>
            <a:r>
              <a:rPr lang="pt-BR" dirty="0"/>
              <a:t>A função </a:t>
            </a:r>
            <a:r>
              <a:rPr lang="pt-BR" dirty="0">
                <a:solidFill>
                  <a:srgbClr val="FFFF00"/>
                </a:solidFill>
              </a:rPr>
              <a:t>metalinguística</a:t>
            </a:r>
            <a:r>
              <a:rPr lang="pt-BR" dirty="0"/>
              <a:t> encontra-se nas produções comunicativas que enfocam o código utilizado, ela acontece quando o </a:t>
            </a:r>
            <a:r>
              <a:rPr lang="pt-BR" b="1" dirty="0"/>
              <a:t>código transmite uma mensagem sobre o próprio código</a:t>
            </a:r>
            <a:r>
              <a:rPr lang="pt-BR" dirty="0"/>
              <a:t>, por exemplo, uma poesia que fala de poesia (ou do poeta), uma pintura que retrata o ato de pintar (ou o pintor), uma música que fala de música, uma propaganda que fala de propaganda, uma história em quadrinho que fala do ato de produzir histórias em quadrinho, um dicionário, onde há palavras para explicar outras palavras etc.</a:t>
            </a:r>
          </a:p>
        </p:txBody>
      </p:sp>
      <p:pic>
        <p:nvPicPr>
          <p:cNvPr id="11267" name="Picture 2" descr="vermee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188" y="3716338"/>
            <a:ext cx="2686050"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8" name="CaixaDeTexto 1"/>
          <p:cNvSpPr txBox="1">
            <a:spLocks noChangeArrowheads="1"/>
          </p:cNvSpPr>
          <p:nvPr/>
        </p:nvSpPr>
        <p:spPr bwMode="auto">
          <a:xfrm>
            <a:off x="801688" y="6424613"/>
            <a:ext cx="230505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fontAlgn="base">
              <a:spcBef>
                <a:spcPct val="0"/>
              </a:spcBef>
              <a:spcAft>
                <a:spcPct val="0"/>
              </a:spcAft>
              <a:defRPr>
                <a:solidFill>
                  <a:schemeClr val="tx1"/>
                </a:solidFill>
                <a:latin typeface="Trebuchet MS" pitchFamily="34" charset="0"/>
              </a:defRPr>
            </a:lvl6pPr>
            <a:lvl7pPr marL="2971800" indent="-228600" fontAlgn="base">
              <a:spcBef>
                <a:spcPct val="0"/>
              </a:spcBef>
              <a:spcAft>
                <a:spcPct val="0"/>
              </a:spcAft>
              <a:defRPr>
                <a:solidFill>
                  <a:schemeClr val="tx1"/>
                </a:solidFill>
                <a:latin typeface="Trebuchet MS" pitchFamily="34" charset="0"/>
              </a:defRPr>
            </a:lvl7pPr>
            <a:lvl8pPr marL="3429000" indent="-228600" fontAlgn="base">
              <a:spcBef>
                <a:spcPct val="0"/>
              </a:spcBef>
              <a:spcAft>
                <a:spcPct val="0"/>
              </a:spcAft>
              <a:defRPr>
                <a:solidFill>
                  <a:schemeClr val="tx1"/>
                </a:solidFill>
                <a:latin typeface="Trebuchet MS" pitchFamily="34" charset="0"/>
              </a:defRPr>
            </a:lvl8pPr>
            <a:lvl9pPr marL="3886200" indent="-228600" fontAlgn="base">
              <a:spcBef>
                <a:spcPct val="0"/>
              </a:spcBef>
              <a:spcAft>
                <a:spcPct val="0"/>
              </a:spcAft>
              <a:defRPr>
                <a:solidFill>
                  <a:schemeClr val="tx1"/>
                </a:solidFill>
                <a:latin typeface="Trebuchet MS" pitchFamily="34" charset="0"/>
              </a:defRPr>
            </a:lvl9pPr>
          </a:lstStyle>
          <a:p>
            <a:r>
              <a:rPr lang="pt-BR" sz="1000"/>
              <a:t>(Vermeer – O pintor em seu ateliê)</a:t>
            </a:r>
          </a:p>
        </p:txBody>
      </p:sp>
      <p:pic>
        <p:nvPicPr>
          <p:cNvPr id="11269" name="Picture 3" descr="41-BV-Metalinguistica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19475" y="3681413"/>
            <a:ext cx="5184775" cy="2119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70" name="CaixaDeTexto 2"/>
          <p:cNvSpPr txBox="1">
            <a:spLocks noChangeArrowheads="1"/>
          </p:cNvSpPr>
          <p:nvPr/>
        </p:nvSpPr>
        <p:spPr bwMode="auto">
          <a:xfrm>
            <a:off x="3492500" y="6021388"/>
            <a:ext cx="511175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fontAlgn="base">
              <a:spcBef>
                <a:spcPct val="0"/>
              </a:spcBef>
              <a:spcAft>
                <a:spcPct val="0"/>
              </a:spcAft>
              <a:defRPr>
                <a:solidFill>
                  <a:schemeClr val="tx1"/>
                </a:solidFill>
                <a:latin typeface="Trebuchet MS" pitchFamily="34" charset="0"/>
              </a:defRPr>
            </a:lvl6pPr>
            <a:lvl7pPr marL="2971800" indent="-228600" fontAlgn="base">
              <a:spcBef>
                <a:spcPct val="0"/>
              </a:spcBef>
              <a:spcAft>
                <a:spcPct val="0"/>
              </a:spcAft>
              <a:defRPr>
                <a:solidFill>
                  <a:schemeClr val="tx1"/>
                </a:solidFill>
                <a:latin typeface="Trebuchet MS" pitchFamily="34" charset="0"/>
              </a:defRPr>
            </a:lvl7pPr>
            <a:lvl8pPr marL="3429000" indent="-228600" fontAlgn="base">
              <a:spcBef>
                <a:spcPct val="0"/>
              </a:spcBef>
              <a:spcAft>
                <a:spcPct val="0"/>
              </a:spcAft>
              <a:defRPr>
                <a:solidFill>
                  <a:schemeClr val="tx1"/>
                </a:solidFill>
                <a:latin typeface="Trebuchet MS" pitchFamily="34" charset="0"/>
              </a:defRPr>
            </a:lvl8pPr>
            <a:lvl9pPr marL="3886200" indent="-228600" fontAlgn="base">
              <a:spcBef>
                <a:spcPct val="0"/>
              </a:spcBef>
              <a:spcAft>
                <a:spcPct val="0"/>
              </a:spcAft>
              <a:defRPr>
                <a:solidFill>
                  <a:schemeClr val="tx1"/>
                </a:solidFill>
                <a:latin typeface="Trebuchet MS" pitchFamily="34" charset="0"/>
              </a:defRPr>
            </a:lvl9pPr>
          </a:lstStyle>
          <a:p>
            <a:r>
              <a:rPr lang="pt-BR" sz="1600" b="1"/>
              <a:t>O que é poesia? / uma ilha / cercada / de palavras / por todos os lados. (Cassiano Ricardo)</a:t>
            </a:r>
            <a:endParaRPr lang="pt-BR" sz="1600"/>
          </a:p>
        </p:txBody>
      </p:sp>
    </p:spTree>
    <p:extLst>
      <p:ext uri="{BB962C8B-B14F-4D97-AF65-F5344CB8AC3E}">
        <p14:creationId xmlns:p14="http://schemas.microsoft.com/office/powerpoint/2010/main" xmlns="" val="3884950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pt-PT" sz="3800" dirty="0" smtClean="0"/>
              <a:t>Monossemia versus Polissemia</a:t>
            </a:r>
          </a:p>
        </p:txBody>
      </p:sp>
      <p:sp>
        <p:nvSpPr>
          <p:cNvPr id="17411" name="Rectangle 3"/>
          <p:cNvSpPr>
            <a:spLocks noGrp="1" noChangeArrowheads="1"/>
          </p:cNvSpPr>
          <p:nvPr>
            <p:ph type="body" idx="1"/>
          </p:nvPr>
        </p:nvSpPr>
        <p:spPr/>
        <p:txBody>
          <a:bodyPr/>
          <a:lstStyle/>
          <a:p>
            <a:pPr lvl="1" algn="just">
              <a:lnSpc>
                <a:spcPct val="90000"/>
              </a:lnSpc>
            </a:pPr>
            <a:r>
              <a:rPr lang="pt-PT" dirty="0" smtClean="0"/>
              <a:t>O diferente significado destes grupos de palavras explica-se pela diferente etimologia, isto é, pela sua origem diferente. Estas palavras são </a:t>
            </a:r>
            <a:r>
              <a:rPr lang="pt-PT" i="1" dirty="0" smtClean="0"/>
              <a:t>palavras convergentes</a:t>
            </a:r>
          </a:p>
          <a:p>
            <a:pPr lvl="1" algn="just">
              <a:lnSpc>
                <a:spcPct val="90000"/>
              </a:lnSpc>
            </a:pPr>
            <a:endParaRPr lang="pt-PT" sz="1000" i="1" dirty="0" smtClean="0"/>
          </a:p>
          <a:p>
            <a:pPr lvl="1" algn="just">
              <a:lnSpc>
                <a:spcPct val="90000"/>
              </a:lnSpc>
              <a:buFontTx/>
              <a:buNone/>
            </a:pPr>
            <a:r>
              <a:rPr lang="pt-PT" dirty="0" smtClean="0">
                <a:solidFill>
                  <a:schemeClr val="accent2"/>
                </a:solidFill>
                <a:sym typeface="Wingdings" pitchFamily="2" charset="2"/>
              </a:rPr>
              <a:t> </a:t>
            </a:r>
            <a:r>
              <a:rPr lang="pt-PT" dirty="0" smtClean="0">
                <a:solidFill>
                  <a:schemeClr val="accent2"/>
                </a:solidFill>
              </a:rPr>
              <a:t>vale (nome)    </a:t>
            </a:r>
            <a:r>
              <a:rPr lang="en-US" dirty="0" smtClean="0">
                <a:solidFill>
                  <a:schemeClr val="accent2"/>
                </a:solidFill>
                <a:cs typeface="Arial" charset="0"/>
              </a:rPr>
              <a:t>&lt; </a:t>
            </a:r>
            <a:r>
              <a:rPr lang="en-US" dirty="0" err="1" smtClean="0">
                <a:solidFill>
                  <a:schemeClr val="accent2"/>
                </a:solidFill>
                <a:cs typeface="Arial" charset="0"/>
              </a:rPr>
              <a:t>vallem</a:t>
            </a:r>
            <a:r>
              <a:rPr lang="en-US" dirty="0" smtClean="0">
                <a:solidFill>
                  <a:schemeClr val="accent2"/>
                </a:solidFill>
                <a:cs typeface="Arial" charset="0"/>
              </a:rPr>
              <a:t>  </a:t>
            </a:r>
          </a:p>
          <a:p>
            <a:pPr lvl="1" algn="just">
              <a:lnSpc>
                <a:spcPct val="90000"/>
              </a:lnSpc>
              <a:buFontTx/>
              <a:buNone/>
            </a:pPr>
            <a:r>
              <a:rPr lang="pt-PT" dirty="0" smtClean="0">
                <a:solidFill>
                  <a:schemeClr val="accent2"/>
                </a:solidFill>
                <a:sym typeface="Wingdings" pitchFamily="2" charset="2"/>
              </a:rPr>
              <a:t></a:t>
            </a:r>
            <a:r>
              <a:rPr lang="pt-PT" dirty="0" smtClean="0">
                <a:solidFill>
                  <a:schemeClr val="accent2"/>
                </a:solidFill>
              </a:rPr>
              <a:t> vale (verbo)    </a:t>
            </a:r>
            <a:r>
              <a:rPr lang="en-US" dirty="0" smtClean="0">
                <a:solidFill>
                  <a:schemeClr val="accent2"/>
                </a:solidFill>
                <a:cs typeface="Arial" charset="0"/>
              </a:rPr>
              <a:t>&lt; valet      </a:t>
            </a:r>
            <a:endParaRPr lang="pt-PT" dirty="0" smtClean="0">
              <a:solidFill>
                <a:schemeClr val="accent2"/>
              </a:solidFill>
            </a:endParaRPr>
          </a:p>
          <a:p>
            <a:pPr lvl="1" algn="just">
              <a:lnSpc>
                <a:spcPct val="90000"/>
              </a:lnSpc>
              <a:buFontTx/>
              <a:buNone/>
            </a:pPr>
            <a:r>
              <a:rPr lang="pt-PT" dirty="0" smtClean="0">
                <a:solidFill>
                  <a:schemeClr val="accent2"/>
                </a:solidFill>
                <a:sym typeface="Wingdings" pitchFamily="2" charset="2"/>
              </a:rPr>
              <a:t> rio (verbo)      </a:t>
            </a:r>
            <a:r>
              <a:rPr lang="en-US" dirty="0" smtClean="0">
                <a:solidFill>
                  <a:schemeClr val="accent2"/>
                </a:solidFill>
                <a:cs typeface="Arial" charset="0"/>
              </a:rPr>
              <a:t>&lt; </a:t>
            </a:r>
            <a:r>
              <a:rPr lang="en-US" dirty="0" err="1" smtClean="0">
                <a:solidFill>
                  <a:schemeClr val="accent2"/>
                </a:solidFill>
                <a:cs typeface="Arial" charset="0"/>
              </a:rPr>
              <a:t>rideo</a:t>
            </a:r>
            <a:r>
              <a:rPr lang="en-US" dirty="0" smtClean="0">
                <a:solidFill>
                  <a:schemeClr val="accent2"/>
                </a:solidFill>
                <a:cs typeface="Arial" charset="0"/>
              </a:rPr>
              <a:t> </a:t>
            </a:r>
            <a:endParaRPr lang="pt-PT" dirty="0" smtClean="0">
              <a:solidFill>
                <a:schemeClr val="accent2"/>
              </a:solidFill>
              <a:sym typeface="Wingdings" pitchFamily="2" charset="2"/>
            </a:endParaRPr>
          </a:p>
          <a:p>
            <a:pPr lvl="1" algn="just">
              <a:lnSpc>
                <a:spcPct val="90000"/>
              </a:lnSpc>
              <a:buFontTx/>
              <a:buNone/>
            </a:pPr>
            <a:r>
              <a:rPr lang="pt-PT" dirty="0" smtClean="0">
                <a:solidFill>
                  <a:schemeClr val="accent2"/>
                </a:solidFill>
                <a:sym typeface="Wingdings" pitchFamily="2" charset="2"/>
              </a:rPr>
              <a:t> Rio (nome      </a:t>
            </a:r>
            <a:r>
              <a:rPr lang="en-US" dirty="0" smtClean="0">
                <a:solidFill>
                  <a:schemeClr val="accent2"/>
                </a:solidFill>
                <a:cs typeface="Arial" charset="0"/>
              </a:rPr>
              <a:t>&lt; </a:t>
            </a:r>
            <a:r>
              <a:rPr lang="en-US" dirty="0" err="1" smtClean="0">
                <a:solidFill>
                  <a:schemeClr val="accent2"/>
                </a:solidFill>
                <a:cs typeface="Arial" charset="0"/>
              </a:rPr>
              <a:t>rivum</a:t>
            </a:r>
            <a:r>
              <a:rPr lang="en-US" dirty="0" smtClean="0">
                <a:solidFill>
                  <a:schemeClr val="accent2"/>
                </a:solidFill>
                <a:cs typeface="Arial" charset="0"/>
              </a:rPr>
              <a:t> </a:t>
            </a:r>
            <a:endParaRPr lang="pt-PT" dirty="0" smtClean="0">
              <a:solidFill>
                <a:schemeClr val="accent2"/>
              </a:solidFill>
            </a:endParaRPr>
          </a:p>
          <a:p>
            <a:pPr lvl="1" algn="just">
              <a:lnSpc>
                <a:spcPct val="90000"/>
              </a:lnSpc>
            </a:pPr>
            <a:endParaRPr lang="pt-PT" dirty="0" smtClean="0">
              <a:solidFill>
                <a:schemeClr val="accent2"/>
              </a:solidFill>
            </a:endParaRPr>
          </a:p>
        </p:txBody>
      </p:sp>
      <p:sp>
        <p:nvSpPr>
          <p:cNvPr id="17412" name="Line 4"/>
          <p:cNvSpPr>
            <a:spLocks noChangeShapeType="1"/>
          </p:cNvSpPr>
          <p:nvPr/>
        </p:nvSpPr>
        <p:spPr bwMode="auto">
          <a:xfrm>
            <a:off x="5715000" y="3643313"/>
            <a:ext cx="1079500" cy="144462"/>
          </a:xfrm>
          <a:prstGeom prst="line">
            <a:avLst/>
          </a:prstGeom>
          <a:noFill/>
          <a:ln w="9525">
            <a:solidFill>
              <a:schemeClr val="tx1"/>
            </a:solidFill>
            <a:round/>
            <a:headEnd/>
            <a:tailEnd type="triangle" w="med" len="med"/>
          </a:ln>
        </p:spPr>
        <p:txBody>
          <a:bodyPr/>
          <a:lstStyle/>
          <a:p>
            <a:endParaRPr lang="pt-BR"/>
          </a:p>
        </p:txBody>
      </p:sp>
      <p:sp>
        <p:nvSpPr>
          <p:cNvPr id="17413" name="Line 5"/>
          <p:cNvSpPr>
            <a:spLocks noChangeShapeType="1"/>
          </p:cNvSpPr>
          <p:nvPr/>
        </p:nvSpPr>
        <p:spPr bwMode="auto">
          <a:xfrm flipV="1">
            <a:off x="5715000" y="4000500"/>
            <a:ext cx="1079500" cy="288925"/>
          </a:xfrm>
          <a:prstGeom prst="line">
            <a:avLst/>
          </a:prstGeom>
          <a:noFill/>
          <a:ln w="9525">
            <a:solidFill>
              <a:schemeClr val="tx1"/>
            </a:solidFill>
            <a:round/>
            <a:headEnd/>
            <a:tailEnd type="triangle" w="med" len="med"/>
          </a:ln>
        </p:spPr>
        <p:txBody>
          <a:bodyPr/>
          <a:lstStyle/>
          <a:p>
            <a:endParaRPr lang="pt-BR"/>
          </a:p>
        </p:txBody>
      </p:sp>
      <p:sp>
        <p:nvSpPr>
          <p:cNvPr id="17414" name="Text Box 7"/>
          <p:cNvSpPr txBox="1">
            <a:spLocks noChangeArrowheads="1"/>
          </p:cNvSpPr>
          <p:nvPr/>
        </p:nvSpPr>
        <p:spPr bwMode="auto">
          <a:xfrm>
            <a:off x="7164388" y="4941888"/>
            <a:ext cx="1081087" cy="366712"/>
          </a:xfrm>
          <a:prstGeom prst="rect">
            <a:avLst/>
          </a:prstGeom>
          <a:noFill/>
          <a:ln w="9525">
            <a:noFill/>
            <a:miter lim="800000"/>
            <a:headEnd/>
            <a:tailEnd/>
          </a:ln>
        </p:spPr>
        <p:txBody>
          <a:bodyPr>
            <a:spAutoFit/>
          </a:bodyPr>
          <a:lstStyle/>
          <a:p>
            <a:endParaRPr lang="pt-BR">
              <a:latin typeface="Constantia" pitchFamily="18" charset="0"/>
            </a:endParaRPr>
          </a:p>
        </p:txBody>
      </p:sp>
      <p:sp>
        <p:nvSpPr>
          <p:cNvPr id="17415" name="Text Box 8"/>
          <p:cNvSpPr txBox="1">
            <a:spLocks noChangeArrowheads="1"/>
          </p:cNvSpPr>
          <p:nvPr/>
        </p:nvSpPr>
        <p:spPr bwMode="auto">
          <a:xfrm>
            <a:off x="7019925" y="4941888"/>
            <a:ext cx="1366838" cy="366712"/>
          </a:xfrm>
          <a:prstGeom prst="rect">
            <a:avLst/>
          </a:prstGeom>
          <a:noFill/>
          <a:ln w="9525">
            <a:noFill/>
            <a:miter lim="800000"/>
            <a:headEnd/>
            <a:tailEnd/>
          </a:ln>
        </p:spPr>
        <p:txBody>
          <a:bodyPr>
            <a:spAutoFit/>
          </a:bodyPr>
          <a:lstStyle/>
          <a:p>
            <a:endParaRPr lang="pt-BR">
              <a:latin typeface="Constantia" pitchFamily="18" charset="0"/>
            </a:endParaRPr>
          </a:p>
        </p:txBody>
      </p:sp>
      <p:sp>
        <p:nvSpPr>
          <p:cNvPr id="17416" name="Text Box 9"/>
          <p:cNvSpPr txBox="1">
            <a:spLocks noChangeArrowheads="1"/>
          </p:cNvSpPr>
          <p:nvPr/>
        </p:nvSpPr>
        <p:spPr bwMode="auto">
          <a:xfrm>
            <a:off x="7000875" y="3429000"/>
            <a:ext cx="1500188" cy="584200"/>
          </a:xfrm>
          <a:prstGeom prst="rect">
            <a:avLst/>
          </a:prstGeom>
          <a:noFill/>
          <a:ln w="9525">
            <a:noFill/>
            <a:miter lim="800000"/>
            <a:headEnd/>
            <a:tailEnd/>
          </a:ln>
        </p:spPr>
        <p:txBody>
          <a:bodyPr>
            <a:spAutoFit/>
          </a:bodyPr>
          <a:lstStyle/>
          <a:p>
            <a:pPr>
              <a:spcBef>
                <a:spcPct val="50000"/>
              </a:spcBef>
            </a:pPr>
            <a:r>
              <a:rPr lang="pt-PT" sz="3200" b="1">
                <a:solidFill>
                  <a:schemeClr val="accent2"/>
                </a:solidFill>
                <a:latin typeface="Constantia" pitchFamily="18" charset="0"/>
              </a:rPr>
              <a:t>vale</a:t>
            </a:r>
          </a:p>
        </p:txBody>
      </p:sp>
      <p:sp>
        <p:nvSpPr>
          <p:cNvPr id="17417" name="Line 13"/>
          <p:cNvSpPr>
            <a:spLocks noChangeShapeType="1"/>
          </p:cNvSpPr>
          <p:nvPr/>
        </p:nvSpPr>
        <p:spPr bwMode="auto">
          <a:xfrm flipV="1">
            <a:off x="5786438" y="4857750"/>
            <a:ext cx="1152525" cy="215900"/>
          </a:xfrm>
          <a:prstGeom prst="line">
            <a:avLst/>
          </a:prstGeom>
          <a:noFill/>
          <a:ln w="9525">
            <a:solidFill>
              <a:schemeClr val="tx1"/>
            </a:solidFill>
            <a:round/>
            <a:headEnd/>
            <a:tailEnd type="triangle" w="med" len="med"/>
          </a:ln>
        </p:spPr>
        <p:txBody>
          <a:bodyPr/>
          <a:lstStyle/>
          <a:p>
            <a:endParaRPr lang="pt-BR"/>
          </a:p>
        </p:txBody>
      </p:sp>
      <p:sp>
        <p:nvSpPr>
          <p:cNvPr id="17418" name="Line 14"/>
          <p:cNvSpPr>
            <a:spLocks noChangeShapeType="1"/>
          </p:cNvSpPr>
          <p:nvPr/>
        </p:nvSpPr>
        <p:spPr bwMode="auto">
          <a:xfrm>
            <a:off x="5786438" y="4572000"/>
            <a:ext cx="1152525" cy="142875"/>
          </a:xfrm>
          <a:prstGeom prst="line">
            <a:avLst/>
          </a:prstGeom>
          <a:noFill/>
          <a:ln w="9525">
            <a:solidFill>
              <a:schemeClr val="tx1"/>
            </a:solidFill>
            <a:round/>
            <a:headEnd/>
            <a:tailEnd type="triangle" w="med" len="med"/>
          </a:ln>
        </p:spPr>
        <p:txBody>
          <a:bodyPr/>
          <a:lstStyle/>
          <a:p>
            <a:endParaRPr lang="pt-BR"/>
          </a:p>
        </p:txBody>
      </p:sp>
      <p:sp>
        <p:nvSpPr>
          <p:cNvPr id="17419" name="Text Box 15"/>
          <p:cNvSpPr txBox="1">
            <a:spLocks noChangeArrowheads="1"/>
          </p:cNvSpPr>
          <p:nvPr/>
        </p:nvSpPr>
        <p:spPr bwMode="auto">
          <a:xfrm>
            <a:off x="7000875" y="4429125"/>
            <a:ext cx="1458913" cy="584200"/>
          </a:xfrm>
          <a:prstGeom prst="rect">
            <a:avLst/>
          </a:prstGeom>
          <a:noFill/>
          <a:ln w="9525">
            <a:noFill/>
            <a:miter lim="800000"/>
            <a:headEnd/>
            <a:tailEnd/>
          </a:ln>
        </p:spPr>
        <p:txBody>
          <a:bodyPr>
            <a:spAutoFit/>
          </a:bodyPr>
          <a:lstStyle/>
          <a:p>
            <a:pPr>
              <a:spcBef>
                <a:spcPct val="50000"/>
              </a:spcBef>
            </a:pPr>
            <a:r>
              <a:rPr lang="pt-PT" sz="3200" b="1">
                <a:solidFill>
                  <a:schemeClr val="accent2"/>
                </a:solidFill>
                <a:latin typeface="Constantia" pitchFamily="18" charset="0"/>
              </a:rPr>
              <a:t> rio</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91870" y="1196752"/>
            <a:ext cx="8496944" cy="3970318"/>
          </a:xfrm>
          <a:prstGeom prst="rect">
            <a:avLst/>
          </a:prstGeom>
          <a:noFill/>
        </p:spPr>
        <p:txBody>
          <a:bodyPr wrap="square" rtlCol="0">
            <a:spAutoFit/>
          </a:bodyPr>
          <a:lstStyle/>
          <a:p>
            <a:pPr algn="just"/>
            <a:r>
              <a:rPr lang="pt-BR" sz="2800" dirty="0" smtClean="0">
                <a:effectLst>
                  <a:outerShdw blurRad="38100" dist="38100" dir="2700000" algn="tl">
                    <a:srgbClr val="000000">
                      <a:alpha val="43137"/>
                    </a:srgbClr>
                  </a:outerShdw>
                </a:effectLst>
              </a:rPr>
              <a:t>Quando escrevemos, valemo-nos do significado da palavra para expressar nossas </a:t>
            </a:r>
            <a:r>
              <a:rPr lang="pt-BR" sz="2800" dirty="0" err="1" smtClean="0">
                <a:effectLst>
                  <a:outerShdw blurRad="38100" dist="38100" dir="2700000" algn="tl">
                    <a:srgbClr val="000000">
                      <a:alpha val="43137"/>
                    </a:srgbClr>
                  </a:outerShdw>
                </a:effectLst>
              </a:rPr>
              <a:t>ideias</a:t>
            </a:r>
            <a:r>
              <a:rPr lang="pt-BR" sz="2800" dirty="0" smtClean="0">
                <a:effectLst>
                  <a:outerShdw blurRad="38100" dist="38100" dir="2700000" algn="tl">
                    <a:srgbClr val="000000">
                      <a:alpha val="43137"/>
                    </a:srgbClr>
                  </a:outerShdw>
                </a:effectLst>
              </a:rPr>
              <a:t>. Um vocabulário bem escolhido transmite mais adequadamente a mensagem que codificamos. Se queremos ser </a:t>
            </a:r>
            <a:r>
              <a:rPr lang="pt-BR" sz="2800" u="sng" dirty="0" smtClean="0">
                <a:effectLst>
                  <a:outerShdw blurRad="38100" dist="38100" dir="2700000" algn="tl">
                    <a:srgbClr val="000000">
                      <a:alpha val="43137"/>
                    </a:srgbClr>
                  </a:outerShdw>
                </a:effectLst>
              </a:rPr>
              <a:t>objetivos</a:t>
            </a:r>
            <a:r>
              <a:rPr lang="pt-BR" sz="2800" dirty="0" smtClean="0">
                <a:effectLst>
                  <a:outerShdw blurRad="38100" dist="38100" dir="2700000" algn="tl">
                    <a:srgbClr val="000000">
                      <a:alpha val="43137"/>
                    </a:srgbClr>
                  </a:outerShdw>
                </a:effectLst>
              </a:rPr>
              <a:t> no que redigimos, precisamos utilizar uma </a:t>
            </a:r>
            <a:r>
              <a:rPr lang="pt-BR" sz="2800" u="sng" dirty="0" smtClean="0">
                <a:effectLst>
                  <a:outerShdw blurRad="38100" dist="38100" dir="2700000" algn="tl">
                    <a:srgbClr val="000000">
                      <a:alpha val="43137"/>
                    </a:srgbClr>
                  </a:outerShdw>
                </a:effectLst>
              </a:rPr>
              <a:t>linguagem denotativa</a:t>
            </a:r>
            <a:r>
              <a:rPr lang="pt-BR" sz="2800" dirty="0" smtClean="0">
                <a:effectLst>
                  <a:outerShdw blurRad="38100" dist="38100" dir="2700000" algn="tl">
                    <a:srgbClr val="000000">
                      <a:alpha val="43137"/>
                    </a:srgbClr>
                  </a:outerShdw>
                </a:effectLst>
              </a:rPr>
              <a:t>, portanto, referencial. Essa linguagem é aquela cujo </a:t>
            </a:r>
            <a:r>
              <a:rPr lang="pt-BR" sz="2800" u="sng" dirty="0" smtClean="0">
                <a:effectLst>
                  <a:outerShdw blurRad="38100" dist="38100" dir="2700000" algn="tl">
                    <a:srgbClr val="000000">
                      <a:alpha val="43137"/>
                    </a:srgbClr>
                  </a:outerShdw>
                </a:effectLst>
              </a:rPr>
              <a:t>significado real</a:t>
            </a:r>
            <a:r>
              <a:rPr lang="pt-BR" sz="2800" dirty="0" smtClean="0">
                <a:effectLst>
                  <a:outerShdw blurRad="38100" dist="38100" dir="2700000" algn="tl">
                    <a:srgbClr val="000000">
                      <a:alpha val="43137"/>
                    </a:srgbClr>
                  </a:outerShdw>
                </a:effectLst>
              </a:rPr>
              <a:t> encontramos no </a:t>
            </a:r>
            <a:r>
              <a:rPr lang="pt-BR" sz="2800" u="sng" dirty="0" smtClean="0">
                <a:effectLst>
                  <a:outerShdw blurRad="38100" dist="38100" dir="2700000" algn="tl">
                    <a:srgbClr val="000000">
                      <a:alpha val="43137"/>
                    </a:srgbClr>
                  </a:outerShdw>
                </a:effectLst>
              </a:rPr>
              <a:t>dicionário</a:t>
            </a:r>
            <a:r>
              <a:rPr lang="pt-BR" sz="2800" dirty="0" smtClean="0">
                <a:effectLst>
                  <a:outerShdw blurRad="38100" dist="38100" dir="2700000" algn="tl">
                    <a:srgbClr val="000000">
                      <a:alpha val="43137"/>
                    </a:srgbClr>
                  </a:outerShdw>
                </a:effectLst>
              </a:rPr>
              <a:t>. É a palavra empregada na sua significação usual, literal, referindo-se a uma realidade concreta ou imaginária.</a:t>
            </a:r>
            <a:endParaRPr lang="pt-BR"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150042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3528" y="1772816"/>
            <a:ext cx="8496944" cy="2339102"/>
          </a:xfrm>
          <a:prstGeom prst="rect">
            <a:avLst/>
          </a:prstGeom>
          <a:noFill/>
        </p:spPr>
        <p:txBody>
          <a:bodyPr wrap="square" rtlCol="0">
            <a:spAutoFit/>
          </a:bodyPr>
          <a:lstStyle/>
          <a:p>
            <a:endParaRPr lang="pt-BR" dirty="0" smtClean="0"/>
          </a:p>
          <a:p>
            <a:pPr algn="just"/>
            <a:r>
              <a:rPr lang="pt-BR" dirty="0" smtClean="0"/>
              <a:t>      </a:t>
            </a:r>
            <a:r>
              <a:rPr lang="pt-BR" sz="3200" dirty="0" smtClean="0">
                <a:effectLst>
                  <a:outerShdw blurRad="38100" dist="38100" dir="2700000" algn="tl">
                    <a:srgbClr val="000000">
                      <a:alpha val="43137"/>
                    </a:srgbClr>
                  </a:outerShdw>
                </a:effectLst>
              </a:rPr>
              <a:t>Ao evocarmos </a:t>
            </a:r>
            <a:r>
              <a:rPr lang="pt-BR" sz="3200" dirty="0" err="1" smtClean="0">
                <a:effectLst>
                  <a:outerShdw blurRad="38100" dist="38100" dir="2700000" algn="tl">
                    <a:srgbClr val="000000">
                      <a:alpha val="43137"/>
                    </a:srgbClr>
                  </a:outerShdw>
                </a:effectLst>
              </a:rPr>
              <a:t>ideias</a:t>
            </a:r>
            <a:r>
              <a:rPr lang="pt-BR" sz="3200" dirty="0" smtClean="0">
                <a:effectLst>
                  <a:outerShdw blurRad="38100" dist="38100" dir="2700000" algn="tl">
                    <a:srgbClr val="000000">
                      <a:alpha val="43137"/>
                    </a:srgbClr>
                  </a:outerShdw>
                </a:effectLst>
              </a:rPr>
              <a:t> através do filtro da nossa emoção, da nossa subjetividade, temos a </a:t>
            </a:r>
            <a:r>
              <a:rPr lang="pt-BR" sz="3200" u="sng" dirty="0" smtClean="0">
                <a:effectLst>
                  <a:outerShdw blurRad="38100" dist="38100" dir="2700000" algn="tl">
                    <a:srgbClr val="000000">
                      <a:alpha val="43137"/>
                    </a:srgbClr>
                  </a:outerShdw>
                </a:effectLst>
              </a:rPr>
              <a:t>conotação</a:t>
            </a:r>
            <a:r>
              <a:rPr lang="pt-BR" sz="3200" dirty="0" smtClean="0">
                <a:effectLst>
                  <a:outerShdw blurRad="38100" dist="38100" dir="2700000" algn="tl">
                    <a:srgbClr val="000000">
                      <a:alpha val="43137"/>
                    </a:srgbClr>
                  </a:outerShdw>
                </a:effectLst>
              </a:rPr>
              <a:t>, que corresponde a uma transferência do significado usual para um </a:t>
            </a:r>
            <a:r>
              <a:rPr lang="pt-BR" sz="3200" u="sng" dirty="0" smtClean="0">
                <a:effectLst>
                  <a:outerShdw blurRad="38100" dist="38100" dir="2700000" algn="tl">
                    <a:srgbClr val="000000">
                      <a:alpha val="43137"/>
                    </a:srgbClr>
                  </a:outerShdw>
                </a:effectLst>
              </a:rPr>
              <a:t>sentido figurado.</a:t>
            </a:r>
            <a:endParaRPr lang="pt-BR" sz="3200"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912729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Folhagem">
  <a:themeElements>
    <a:clrScheme name="Folhagem">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o">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lhagem">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229</TotalTime>
  <Words>2259</Words>
  <Application>Microsoft Office PowerPoint</Application>
  <PresentationFormat>Apresentação na tela (4:3)</PresentationFormat>
  <Paragraphs>464</Paragraphs>
  <Slides>62</Slides>
  <Notes>0</Notes>
  <HiddenSlides>0</HiddenSlides>
  <MMClips>1</MMClips>
  <ScaleCrop>false</ScaleCrop>
  <HeadingPairs>
    <vt:vector size="4" baseType="variant">
      <vt:variant>
        <vt:lpstr>Tema</vt:lpstr>
      </vt:variant>
      <vt:variant>
        <vt:i4>1</vt:i4>
      </vt:variant>
      <vt:variant>
        <vt:lpstr>Títulos de slides</vt:lpstr>
      </vt:variant>
      <vt:variant>
        <vt:i4>62</vt:i4>
      </vt:variant>
    </vt:vector>
  </HeadingPairs>
  <TitlesOfParts>
    <vt:vector size="63" baseType="lpstr">
      <vt:lpstr>Folhagem</vt:lpstr>
      <vt:lpstr>Slide 1</vt:lpstr>
      <vt:lpstr>Slide 2</vt:lpstr>
      <vt:lpstr>Slide 3</vt:lpstr>
      <vt:lpstr>Slide 4</vt:lpstr>
      <vt:lpstr>Polissemia e Monossemia</vt:lpstr>
      <vt:lpstr>Homonímia versus Polissemia</vt:lpstr>
      <vt:lpstr>Monossemia versus Polissemia</vt:lpstr>
      <vt:lpstr>Slide 8</vt:lpstr>
      <vt:lpstr>Slide 9</vt:lpstr>
      <vt:lpstr>Denotação e Conotação</vt:lpstr>
      <vt:lpstr>Denotação e Conotação</vt:lpstr>
      <vt:lpstr>Denotação e Conotação</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Analise os versos:</vt:lpstr>
      <vt:lpstr>ATÉ O FIM                      Chico Buarque de Hollanda   Quando nasci veio um anjo safado O chato dum querubim E decretou que eu tava predestinado A ser errado assim Já de saída a minha estrada entortou Mas vou até o fim</vt:lpstr>
      <vt:lpstr>Slide 36</vt:lpstr>
      <vt:lpstr>Slide 37</vt:lpstr>
      <vt:lpstr>Slide 38</vt:lpstr>
      <vt:lpstr>Observe nas imagens a intertextualidade:</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Ruller</dc:creator>
  <cp:lastModifiedBy>Catedral-Sé3</cp:lastModifiedBy>
  <cp:revision>27</cp:revision>
  <dcterms:created xsi:type="dcterms:W3CDTF">2012-02-28T09:06:40Z</dcterms:created>
  <dcterms:modified xsi:type="dcterms:W3CDTF">2016-04-10T21:41:19Z</dcterms:modified>
</cp:coreProperties>
</file>